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1">
  <p:sldMasterIdLst>
    <p:sldMasterId id="2147483648" r:id="rId1"/>
  </p:sldMasterIdLst>
  <p:sldIdLst>
    <p:sldId id="387" r:id="rId2"/>
    <p:sldId id="257" r:id="rId3"/>
    <p:sldId id="505" r:id="rId4"/>
    <p:sldId id="506" r:id="rId5"/>
    <p:sldId id="410" r:id="rId6"/>
    <p:sldId id="259" r:id="rId7"/>
    <p:sldId id="404" r:id="rId8"/>
    <p:sldId id="405" r:id="rId9"/>
    <p:sldId id="273" r:id="rId10"/>
    <p:sldId id="406" r:id="rId11"/>
    <p:sldId id="407" r:id="rId12"/>
    <p:sldId id="408" r:id="rId13"/>
    <p:sldId id="409" r:id="rId14"/>
    <p:sldId id="411" r:id="rId15"/>
    <p:sldId id="412" r:id="rId16"/>
    <p:sldId id="413" r:id="rId17"/>
    <p:sldId id="414" r:id="rId18"/>
    <p:sldId id="415" r:id="rId19"/>
    <p:sldId id="416" r:id="rId20"/>
    <p:sldId id="417" r:id="rId21"/>
    <p:sldId id="420" r:id="rId22"/>
    <p:sldId id="421" r:id="rId23"/>
    <p:sldId id="422" r:id="rId24"/>
    <p:sldId id="424" r:id="rId25"/>
    <p:sldId id="425" r:id="rId26"/>
    <p:sldId id="426" r:id="rId27"/>
    <p:sldId id="427" r:id="rId28"/>
    <p:sldId id="428" r:id="rId29"/>
    <p:sldId id="429" r:id="rId30"/>
    <p:sldId id="431" r:id="rId31"/>
    <p:sldId id="432" r:id="rId32"/>
    <p:sldId id="433" r:id="rId33"/>
    <p:sldId id="434" r:id="rId34"/>
    <p:sldId id="435" r:id="rId35"/>
    <p:sldId id="436" r:id="rId36"/>
    <p:sldId id="437" r:id="rId37"/>
    <p:sldId id="438" r:id="rId38"/>
    <p:sldId id="439" r:id="rId39"/>
    <p:sldId id="440" r:id="rId40"/>
    <p:sldId id="442" r:id="rId41"/>
    <p:sldId id="443" r:id="rId42"/>
    <p:sldId id="444" r:id="rId43"/>
    <p:sldId id="445" r:id="rId44"/>
    <p:sldId id="446" r:id="rId45"/>
    <p:sldId id="447" r:id="rId46"/>
    <p:sldId id="448" r:id="rId47"/>
    <p:sldId id="449" r:id="rId48"/>
    <p:sldId id="450" r:id="rId49"/>
    <p:sldId id="451" r:id="rId50"/>
    <p:sldId id="452" r:id="rId51"/>
    <p:sldId id="453" r:id="rId52"/>
    <p:sldId id="454" r:id="rId53"/>
    <p:sldId id="455" r:id="rId54"/>
    <p:sldId id="456" r:id="rId55"/>
    <p:sldId id="457" r:id="rId56"/>
    <p:sldId id="458" r:id="rId57"/>
    <p:sldId id="459" r:id="rId58"/>
    <p:sldId id="460" r:id="rId59"/>
    <p:sldId id="461" r:id="rId60"/>
    <p:sldId id="462" r:id="rId61"/>
    <p:sldId id="463" r:id="rId62"/>
    <p:sldId id="464" r:id="rId63"/>
    <p:sldId id="465" r:id="rId64"/>
    <p:sldId id="466" r:id="rId65"/>
    <p:sldId id="467" r:id="rId66"/>
    <p:sldId id="508" r:id="rId67"/>
    <p:sldId id="468" r:id="rId68"/>
    <p:sldId id="469" r:id="rId69"/>
    <p:sldId id="470" r:id="rId70"/>
    <p:sldId id="471" r:id="rId71"/>
    <p:sldId id="472" r:id="rId72"/>
    <p:sldId id="479" r:id="rId73"/>
    <p:sldId id="473" r:id="rId74"/>
    <p:sldId id="474" r:id="rId75"/>
    <p:sldId id="475" r:id="rId76"/>
    <p:sldId id="476" r:id="rId77"/>
    <p:sldId id="477" r:id="rId78"/>
    <p:sldId id="478" r:id="rId79"/>
    <p:sldId id="481" r:id="rId80"/>
    <p:sldId id="482" r:id="rId81"/>
    <p:sldId id="483" r:id="rId82"/>
    <p:sldId id="484" r:id="rId83"/>
    <p:sldId id="485" r:id="rId84"/>
    <p:sldId id="486" r:id="rId85"/>
    <p:sldId id="487" r:id="rId86"/>
    <p:sldId id="488" r:id="rId87"/>
    <p:sldId id="489" r:id="rId88"/>
    <p:sldId id="490" r:id="rId89"/>
    <p:sldId id="491" r:id="rId90"/>
    <p:sldId id="507" r:id="rId91"/>
    <p:sldId id="492" r:id="rId92"/>
    <p:sldId id="493" r:id="rId93"/>
    <p:sldId id="494" r:id="rId94"/>
    <p:sldId id="495" r:id="rId95"/>
    <p:sldId id="496" r:id="rId96"/>
    <p:sldId id="497" r:id="rId97"/>
    <p:sldId id="498" r:id="rId98"/>
    <p:sldId id="499" r:id="rId99"/>
    <p:sldId id="500" r:id="rId100"/>
    <p:sldId id="501" r:id="rId101"/>
    <p:sldId id="502" r:id="rId102"/>
    <p:sldId id="503" r:id="rId103"/>
    <p:sldId id="504" r:id="rId104"/>
    <p:sldId id="388" r:id="rId10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7DC5D2-EF34-4003-AA2C-9FAD00B43DFD}"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DD52EEF6-E4E9-4B0D-BEDC-38103B77D05F}">
      <dgm:prSet phldrT="[Text]" custT="1"/>
      <dgm:spPr>
        <a:solidFill>
          <a:schemeClr val="bg2">
            <a:lumMod val="75000"/>
          </a:schemeClr>
        </a:solidFill>
      </dgm:spPr>
      <dgm:t>
        <a:bodyPr/>
        <a:lstStyle/>
        <a:p>
          <a:pPr algn="ctr"/>
          <a:r>
            <a:rPr lang="sr-Cyrl-RS" sz="1100" b="1" dirty="0" smtClean="0">
              <a:solidFill>
                <a:sysClr val="windowText" lastClr="000000"/>
              </a:solidFill>
              <a:latin typeface="+mj-lt"/>
            </a:rPr>
            <a:t>ИЗБОРНА КОМИСИЈА</a:t>
          </a:r>
          <a:endParaRPr lang="sr-Cyrl-RS" sz="1100" b="1" dirty="0">
            <a:solidFill>
              <a:sysClr val="windowText" lastClr="000000"/>
            </a:solidFill>
            <a:latin typeface="+mj-lt"/>
          </a:endParaRPr>
        </a:p>
        <a:p>
          <a:pPr algn="just"/>
          <a:r>
            <a:rPr lang="en-US" sz="1000" b="1" dirty="0">
              <a:solidFill>
                <a:sysClr val="windowText" lastClr="000000"/>
              </a:solidFill>
              <a:latin typeface="+mj-lt"/>
            </a:rPr>
            <a:t>•</a:t>
          </a:r>
          <a:r>
            <a:rPr lang="sr-Cyrl-RS" sz="1000" b="1" dirty="0">
              <a:solidFill>
                <a:sysClr val="windowText" lastClr="000000"/>
              </a:solidFill>
              <a:latin typeface="+mj-lt"/>
            </a:rPr>
            <a:t> </a:t>
          </a:r>
          <a:r>
            <a:rPr lang="sr-Cyrl-RS" sz="1000" b="0" dirty="0">
              <a:solidFill>
                <a:sysClr val="windowText" lastClr="000000"/>
              </a:solidFill>
              <a:latin typeface="+mj-lt"/>
            </a:rPr>
            <a:t>председник</a:t>
          </a:r>
        </a:p>
        <a:p>
          <a:pPr algn="just"/>
          <a:r>
            <a:rPr lang="en-US" sz="1000" b="1" dirty="0">
              <a:solidFill>
                <a:sysClr val="windowText" lastClr="000000"/>
              </a:solidFill>
              <a:latin typeface="+mj-lt"/>
            </a:rPr>
            <a:t>•</a:t>
          </a:r>
          <a:r>
            <a:rPr lang="sr-Cyrl-RS" sz="1000" b="1" dirty="0">
              <a:solidFill>
                <a:sysClr val="windowText" lastClr="000000"/>
              </a:solidFill>
              <a:latin typeface="+mj-lt"/>
            </a:rPr>
            <a:t> </a:t>
          </a:r>
          <a:r>
            <a:rPr lang="sr-Cyrl-RS" sz="1000" b="0" dirty="0">
              <a:solidFill>
                <a:sysClr val="windowText" lastClr="000000"/>
              </a:solidFill>
              <a:latin typeface="+mj-lt"/>
            </a:rPr>
            <a:t>заменик председника</a:t>
          </a:r>
          <a:endParaRPr lang="en-US" sz="1000" b="0" dirty="0">
            <a:solidFill>
              <a:sysClr val="windowText" lastClr="000000"/>
            </a:solidFill>
            <a:latin typeface="+mj-lt"/>
          </a:endParaRPr>
        </a:p>
        <a:p>
          <a:pPr algn="just"/>
          <a:r>
            <a:rPr lang="en-US" sz="1000" b="1" dirty="0">
              <a:solidFill>
                <a:sysClr val="windowText" lastClr="000000"/>
              </a:solidFill>
              <a:latin typeface="+mj-lt"/>
            </a:rPr>
            <a:t>• </a:t>
          </a:r>
          <a:r>
            <a:rPr lang="sr-Cyrl-RS" sz="1000" dirty="0">
              <a:solidFill>
                <a:sysClr val="windowText" lastClr="000000"/>
              </a:solidFill>
              <a:latin typeface="+mj-lt"/>
            </a:rPr>
            <a:t>чланови</a:t>
          </a:r>
        </a:p>
        <a:p>
          <a:pPr algn="just"/>
          <a:r>
            <a:rPr lang="en-US" sz="1000" b="1" dirty="0">
              <a:solidFill>
                <a:sysClr val="windowText" lastClr="000000"/>
              </a:solidFill>
              <a:latin typeface="+mj-lt"/>
            </a:rPr>
            <a:t>•</a:t>
          </a:r>
          <a:r>
            <a:rPr lang="sr-Cyrl-RS" sz="1000" b="1" dirty="0">
              <a:solidFill>
                <a:sysClr val="windowText" lastClr="000000"/>
              </a:solidFill>
              <a:latin typeface="+mj-lt"/>
            </a:rPr>
            <a:t> </a:t>
          </a:r>
          <a:r>
            <a:rPr lang="sr-Cyrl-RS" sz="1000" b="0" dirty="0">
              <a:solidFill>
                <a:sysClr val="windowText" lastClr="000000"/>
              </a:solidFill>
              <a:latin typeface="+mj-lt"/>
            </a:rPr>
            <a:t>заменици чланова</a:t>
          </a:r>
        </a:p>
        <a:p>
          <a:pPr algn="just"/>
          <a:r>
            <a:rPr lang="en-US" sz="1000" b="1" dirty="0">
              <a:solidFill>
                <a:sysClr val="windowText" lastClr="000000"/>
              </a:solidFill>
              <a:latin typeface="+mj-lt"/>
            </a:rPr>
            <a:t>•</a:t>
          </a:r>
          <a:r>
            <a:rPr lang="sr-Cyrl-RS" sz="1000" b="1" dirty="0">
              <a:solidFill>
                <a:sysClr val="windowText" lastClr="000000"/>
              </a:solidFill>
              <a:latin typeface="+mj-lt"/>
            </a:rPr>
            <a:t> </a:t>
          </a:r>
          <a:r>
            <a:rPr lang="sr-Cyrl-RS" sz="1000" b="0" dirty="0">
              <a:solidFill>
                <a:sysClr val="windowText" lastClr="000000"/>
              </a:solidFill>
              <a:latin typeface="+mj-lt"/>
            </a:rPr>
            <a:t>чланови и заменици чланова – </a:t>
          </a:r>
          <a:r>
            <a:rPr lang="sr-Cyrl-CS" sz="1000" b="0" dirty="0">
              <a:solidFill>
                <a:sysClr val="windowText" lastClr="000000"/>
              </a:solidFill>
              <a:latin typeface="+mj-lt"/>
            </a:rPr>
            <a:t>именовани на предлог подносилаца проглашених изборних листа</a:t>
          </a:r>
        </a:p>
        <a:p>
          <a:pPr algn="just"/>
          <a:r>
            <a:rPr lang="sr-Cyrl-CS" sz="1050" b="0" dirty="0">
              <a:solidFill>
                <a:sysClr val="windowText" lastClr="000000"/>
              </a:solidFill>
              <a:latin typeface="+mj-lt"/>
            </a:rPr>
            <a:t> </a:t>
          </a:r>
          <a:endParaRPr lang="en-US" sz="1050" dirty="0">
            <a:solidFill>
              <a:sysClr val="windowText" lastClr="000000"/>
            </a:solidFill>
            <a:latin typeface="+mj-lt"/>
          </a:endParaRPr>
        </a:p>
      </dgm:t>
    </dgm:pt>
    <dgm:pt modelId="{1FF9192A-A106-4182-B0A8-F91F00A4643D}" type="parTrans" cxnId="{6E0F811A-7389-4307-AE74-E5A431ADCC9C}">
      <dgm:prSet/>
      <dgm:spPr/>
      <dgm:t>
        <a:bodyPr/>
        <a:lstStyle/>
        <a:p>
          <a:pPr algn="ctr"/>
          <a:endParaRPr lang="en-US"/>
        </a:p>
      </dgm:t>
    </dgm:pt>
    <dgm:pt modelId="{F2178A87-83FA-4C5B-B01B-812AAF9CFE93}" type="sibTrans" cxnId="{6E0F811A-7389-4307-AE74-E5A431ADCC9C}">
      <dgm:prSet/>
      <dgm:spPr/>
      <dgm:t>
        <a:bodyPr/>
        <a:lstStyle/>
        <a:p>
          <a:pPr algn="ctr"/>
          <a:endParaRPr lang="en-US"/>
        </a:p>
      </dgm:t>
    </dgm:pt>
    <dgm:pt modelId="{944D56CF-95B0-43FE-B7ED-0CC923C4DFF2}">
      <dgm:prSet phldrT="[Text]" custT="1"/>
      <dgm:spPr>
        <a:solidFill>
          <a:schemeClr val="accent4">
            <a:lumMod val="40000"/>
            <a:lumOff val="60000"/>
          </a:schemeClr>
        </a:solidFill>
      </dgm:spPr>
      <dgm:t>
        <a:bodyPr/>
        <a:lstStyle/>
        <a:p>
          <a:pPr algn="ctr"/>
          <a:r>
            <a:rPr lang="sr-Cyrl-RS" sz="1100" b="1" dirty="0">
              <a:solidFill>
                <a:sysClr val="windowText" lastClr="000000"/>
              </a:solidFill>
              <a:latin typeface="+mj-lt"/>
            </a:rPr>
            <a:t>БИРАЧКИ</a:t>
          </a:r>
          <a:r>
            <a:rPr lang="sr-Cyrl-RS" sz="1100" b="1" dirty="0">
              <a:latin typeface="+mj-lt"/>
            </a:rPr>
            <a:t> </a:t>
          </a:r>
          <a:r>
            <a:rPr lang="sr-Cyrl-RS" sz="1100" b="1" dirty="0">
              <a:solidFill>
                <a:sysClr val="windowText" lastClr="000000"/>
              </a:solidFill>
              <a:latin typeface="+mj-lt"/>
            </a:rPr>
            <a:t>ОДБОРИ</a:t>
          </a:r>
        </a:p>
        <a:p>
          <a:r>
            <a:rPr lang="en-US" sz="800" b="1" dirty="0">
              <a:solidFill>
                <a:sysClr val="windowText" lastClr="000000"/>
              </a:solidFill>
              <a:latin typeface="+mj-lt"/>
            </a:rPr>
            <a:t>• </a:t>
          </a:r>
          <a:r>
            <a:rPr lang="sr-Cyrl-RS" sz="1000" dirty="0">
              <a:solidFill>
                <a:sysClr val="windowText" lastClr="000000"/>
              </a:solidFill>
              <a:latin typeface="+mj-lt"/>
            </a:rPr>
            <a:t>председник</a:t>
          </a:r>
        </a:p>
        <a:p>
          <a:r>
            <a:rPr lang="en-US" sz="1000" b="1" dirty="0">
              <a:solidFill>
                <a:sysClr val="windowText" lastClr="000000"/>
              </a:solidFill>
              <a:latin typeface="+mj-lt"/>
            </a:rPr>
            <a:t>•</a:t>
          </a:r>
          <a:r>
            <a:rPr lang="sr-Cyrl-RS" sz="1000" b="1" dirty="0">
              <a:solidFill>
                <a:sysClr val="windowText" lastClr="000000"/>
              </a:solidFill>
              <a:latin typeface="+mj-lt"/>
            </a:rPr>
            <a:t> </a:t>
          </a:r>
          <a:r>
            <a:rPr lang="sr-Cyrl-RS" sz="1000" b="0" dirty="0">
              <a:solidFill>
                <a:sysClr val="windowText" lastClr="000000"/>
              </a:solidFill>
              <a:latin typeface="+mj-lt"/>
            </a:rPr>
            <a:t>заменик председника</a:t>
          </a:r>
        </a:p>
        <a:p>
          <a:r>
            <a:rPr lang="en-US" sz="1000" dirty="0">
              <a:solidFill>
                <a:sysClr val="windowText" lastClr="000000"/>
              </a:solidFill>
              <a:latin typeface="+mj-lt"/>
            </a:rPr>
            <a:t>• </a:t>
          </a:r>
          <a:r>
            <a:rPr lang="sr-Cyrl-RS" sz="1000" dirty="0">
              <a:solidFill>
                <a:sysClr val="windowText" lastClr="000000"/>
              </a:solidFill>
              <a:latin typeface="+mj-lt"/>
            </a:rPr>
            <a:t>два члана у сталном саставу</a:t>
          </a:r>
        </a:p>
        <a:p>
          <a:r>
            <a:rPr lang="en-US" sz="1000" b="1" dirty="0">
              <a:solidFill>
                <a:sysClr val="windowText" lastClr="000000"/>
              </a:solidFill>
              <a:latin typeface="+mj-lt"/>
            </a:rPr>
            <a:t>•</a:t>
          </a:r>
          <a:r>
            <a:rPr lang="sr-Cyrl-RS" sz="1000" b="1" dirty="0">
              <a:solidFill>
                <a:sysClr val="windowText" lastClr="000000"/>
              </a:solidFill>
              <a:latin typeface="+mj-lt"/>
            </a:rPr>
            <a:t> </a:t>
          </a:r>
          <a:r>
            <a:rPr lang="sr-Cyrl-RS" sz="1000" b="0" dirty="0">
              <a:solidFill>
                <a:sysClr val="windowText" lastClr="000000"/>
              </a:solidFill>
              <a:latin typeface="+mj-lt"/>
            </a:rPr>
            <a:t>два </a:t>
          </a:r>
          <a:r>
            <a:rPr lang="sr-Cyrl-RS" sz="1000" dirty="0">
              <a:solidFill>
                <a:sysClr val="windowText" lastClr="000000"/>
              </a:solidFill>
              <a:latin typeface="+mj-lt"/>
            </a:rPr>
            <a:t>заменика члана у сталном саставу</a:t>
          </a:r>
        </a:p>
        <a:p>
          <a:r>
            <a:rPr lang="en-US" sz="1000" dirty="0">
              <a:solidFill>
                <a:sysClr val="windowText" lastClr="000000"/>
              </a:solidFill>
              <a:latin typeface="+mj-lt"/>
            </a:rPr>
            <a:t>• </a:t>
          </a:r>
          <a:r>
            <a:rPr lang="sr-Cyrl-RS" sz="1000" dirty="0">
              <a:solidFill>
                <a:sysClr val="windowText" lastClr="000000"/>
              </a:solidFill>
              <a:latin typeface="+mj-lt"/>
            </a:rPr>
            <a:t>чланови и заменици чланова – именовани на предлог  подносилаца проглашених изборних листа </a:t>
          </a:r>
        </a:p>
      </dgm:t>
    </dgm:pt>
    <dgm:pt modelId="{D95B63B2-8ACE-4473-AA95-877A877F0297}" type="parTrans" cxnId="{DC675C54-B555-40A2-B330-CBA32526E207}">
      <dgm:prSet/>
      <dgm:spPr/>
      <dgm:t>
        <a:bodyPr/>
        <a:lstStyle/>
        <a:p>
          <a:pPr algn="ctr"/>
          <a:endParaRPr lang="en-US"/>
        </a:p>
      </dgm:t>
    </dgm:pt>
    <dgm:pt modelId="{B40D4C32-165D-425C-99F9-968D0879D16D}" type="sibTrans" cxnId="{DC675C54-B555-40A2-B330-CBA32526E207}">
      <dgm:prSet/>
      <dgm:spPr/>
      <dgm:t>
        <a:bodyPr/>
        <a:lstStyle/>
        <a:p>
          <a:pPr algn="ctr"/>
          <a:endParaRPr lang="en-US"/>
        </a:p>
      </dgm:t>
    </dgm:pt>
    <dgm:pt modelId="{8F598761-3731-4D04-90CB-A4CAD543DA2A}" type="pres">
      <dgm:prSet presAssocID="{AB7DC5D2-EF34-4003-AA2C-9FAD00B43DFD}" presName="Name0" presStyleCnt="0">
        <dgm:presLayoutVars>
          <dgm:chMax val="1"/>
          <dgm:chPref val="1"/>
          <dgm:dir/>
          <dgm:animOne val="branch"/>
          <dgm:animLvl val="lvl"/>
        </dgm:presLayoutVars>
      </dgm:prSet>
      <dgm:spPr/>
      <dgm:t>
        <a:bodyPr/>
        <a:lstStyle/>
        <a:p>
          <a:endParaRPr lang="en-US"/>
        </a:p>
      </dgm:t>
    </dgm:pt>
    <dgm:pt modelId="{DA0E2B0D-F9F0-4894-8DDC-F4E9109996C8}" type="pres">
      <dgm:prSet presAssocID="{DD52EEF6-E4E9-4B0D-BEDC-38103B77D05F}" presName="singleCycle" presStyleCnt="0"/>
      <dgm:spPr/>
    </dgm:pt>
    <dgm:pt modelId="{64152A66-DBD9-4800-856A-5DF0EE424A9B}" type="pres">
      <dgm:prSet presAssocID="{DD52EEF6-E4E9-4B0D-BEDC-38103B77D05F}" presName="singleCenter" presStyleLbl="node1" presStyleIdx="0" presStyleCnt="2" custScaleX="156298" custScaleY="79368" custLinFactNeighborX="25801" custLinFactNeighborY="-37169">
        <dgm:presLayoutVars>
          <dgm:chMax val="7"/>
          <dgm:chPref val="7"/>
        </dgm:presLayoutVars>
      </dgm:prSet>
      <dgm:spPr/>
      <dgm:t>
        <a:bodyPr/>
        <a:lstStyle/>
        <a:p>
          <a:endParaRPr lang="en-US"/>
        </a:p>
      </dgm:t>
    </dgm:pt>
    <dgm:pt modelId="{DADC4BB0-349B-42B2-94A3-E7EAF4DE5FBB}" type="pres">
      <dgm:prSet presAssocID="{D95B63B2-8ACE-4473-AA95-877A877F0297}" presName="Name56" presStyleLbl="parChTrans1D2" presStyleIdx="0" presStyleCnt="1"/>
      <dgm:spPr/>
      <dgm:t>
        <a:bodyPr/>
        <a:lstStyle/>
        <a:p>
          <a:endParaRPr lang="en-US"/>
        </a:p>
      </dgm:t>
    </dgm:pt>
    <dgm:pt modelId="{960CB174-9D04-408C-A353-DDF9E24750DF}" type="pres">
      <dgm:prSet presAssocID="{944D56CF-95B0-43FE-B7ED-0CC923C4DFF2}" presName="text0" presStyleLbl="node1" presStyleIdx="1" presStyleCnt="2" custScaleX="235357" custScaleY="111930" custRadScaleRad="60996" custRadScaleInc="15082">
        <dgm:presLayoutVars>
          <dgm:bulletEnabled val="1"/>
        </dgm:presLayoutVars>
      </dgm:prSet>
      <dgm:spPr/>
      <dgm:t>
        <a:bodyPr/>
        <a:lstStyle/>
        <a:p>
          <a:endParaRPr lang="en-US"/>
        </a:p>
      </dgm:t>
    </dgm:pt>
  </dgm:ptLst>
  <dgm:cxnLst>
    <dgm:cxn modelId="{0D65685A-30A9-43F9-9592-2354886D6A74}" type="presOf" srcId="{DD52EEF6-E4E9-4B0D-BEDC-38103B77D05F}" destId="{64152A66-DBD9-4800-856A-5DF0EE424A9B}" srcOrd="0" destOrd="0" presId="urn:microsoft.com/office/officeart/2008/layout/RadialCluster"/>
    <dgm:cxn modelId="{FB76FEE4-221D-4421-8612-7F33B03678A7}" type="presOf" srcId="{D95B63B2-8ACE-4473-AA95-877A877F0297}" destId="{DADC4BB0-349B-42B2-94A3-E7EAF4DE5FBB}" srcOrd="0" destOrd="0" presId="urn:microsoft.com/office/officeart/2008/layout/RadialCluster"/>
    <dgm:cxn modelId="{DC675C54-B555-40A2-B330-CBA32526E207}" srcId="{DD52EEF6-E4E9-4B0D-BEDC-38103B77D05F}" destId="{944D56CF-95B0-43FE-B7ED-0CC923C4DFF2}" srcOrd="0" destOrd="0" parTransId="{D95B63B2-8ACE-4473-AA95-877A877F0297}" sibTransId="{B40D4C32-165D-425C-99F9-968D0879D16D}"/>
    <dgm:cxn modelId="{6E0F811A-7389-4307-AE74-E5A431ADCC9C}" srcId="{AB7DC5D2-EF34-4003-AA2C-9FAD00B43DFD}" destId="{DD52EEF6-E4E9-4B0D-BEDC-38103B77D05F}" srcOrd="0" destOrd="0" parTransId="{1FF9192A-A106-4182-B0A8-F91F00A4643D}" sibTransId="{F2178A87-83FA-4C5B-B01B-812AAF9CFE93}"/>
    <dgm:cxn modelId="{2ADF8990-6635-4D27-AA66-49199FBE7759}" type="presOf" srcId="{944D56CF-95B0-43FE-B7ED-0CC923C4DFF2}" destId="{960CB174-9D04-408C-A353-DDF9E24750DF}" srcOrd="0" destOrd="0" presId="urn:microsoft.com/office/officeart/2008/layout/RadialCluster"/>
    <dgm:cxn modelId="{7B79F8D9-2FB0-487F-B7A6-ABD3D3F6D95B}" type="presOf" srcId="{AB7DC5D2-EF34-4003-AA2C-9FAD00B43DFD}" destId="{8F598761-3731-4D04-90CB-A4CAD543DA2A}" srcOrd="0" destOrd="0" presId="urn:microsoft.com/office/officeart/2008/layout/RadialCluster"/>
    <dgm:cxn modelId="{6CE8DA42-964B-4854-A569-3BEBE7D43428}" type="presParOf" srcId="{8F598761-3731-4D04-90CB-A4CAD543DA2A}" destId="{DA0E2B0D-F9F0-4894-8DDC-F4E9109996C8}" srcOrd="0" destOrd="0" presId="urn:microsoft.com/office/officeart/2008/layout/RadialCluster"/>
    <dgm:cxn modelId="{A9DDD095-B336-47D3-AE74-9605C85F3FC8}" type="presParOf" srcId="{DA0E2B0D-F9F0-4894-8DDC-F4E9109996C8}" destId="{64152A66-DBD9-4800-856A-5DF0EE424A9B}" srcOrd="0" destOrd="0" presId="urn:microsoft.com/office/officeart/2008/layout/RadialCluster"/>
    <dgm:cxn modelId="{47BBDDB0-E7F2-4985-8640-599D022FD2EB}" type="presParOf" srcId="{DA0E2B0D-F9F0-4894-8DDC-F4E9109996C8}" destId="{DADC4BB0-349B-42B2-94A3-E7EAF4DE5FBB}" srcOrd="1" destOrd="0" presId="urn:microsoft.com/office/officeart/2008/layout/RadialCluster"/>
    <dgm:cxn modelId="{FDAEC643-50D2-4559-96F3-19111C0A1DF7}" type="presParOf" srcId="{DA0E2B0D-F9F0-4894-8DDC-F4E9109996C8}" destId="{960CB174-9D04-408C-A353-DDF9E24750DF}" srcOrd="2"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52A66-DBD9-4800-856A-5DF0EE424A9B}">
      <dsp:nvSpPr>
        <dsp:cNvPr id="0" name=""/>
        <dsp:cNvSpPr/>
      </dsp:nvSpPr>
      <dsp:spPr>
        <a:xfrm>
          <a:off x="3590541" y="0"/>
          <a:ext cx="3400527" cy="1726784"/>
        </a:xfrm>
        <a:prstGeom prst="round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r>
            <a:rPr lang="sr-Cyrl-RS" sz="1100" b="1" kern="1200" dirty="0" smtClean="0">
              <a:solidFill>
                <a:sysClr val="windowText" lastClr="000000"/>
              </a:solidFill>
              <a:latin typeface="+mj-lt"/>
            </a:rPr>
            <a:t>ИЗБОРНА КОМИСИЈА</a:t>
          </a:r>
          <a:endParaRPr lang="sr-Cyrl-RS" sz="1100" b="1" kern="1200" dirty="0">
            <a:solidFill>
              <a:sysClr val="windowText" lastClr="000000"/>
            </a:solidFill>
            <a:latin typeface="+mj-lt"/>
          </a:endParaRPr>
        </a:p>
        <a:p>
          <a:pPr lvl="0" algn="just" defTabSz="488950">
            <a:lnSpc>
              <a:spcPct val="90000"/>
            </a:lnSpc>
            <a:spcBef>
              <a:spcPct val="0"/>
            </a:spcBef>
            <a:spcAft>
              <a:spcPct val="35000"/>
            </a:spcAft>
          </a:pPr>
          <a:r>
            <a:rPr lang="en-US" sz="1000" b="1" kern="1200" dirty="0">
              <a:solidFill>
                <a:sysClr val="windowText" lastClr="000000"/>
              </a:solidFill>
              <a:latin typeface="+mj-lt"/>
            </a:rPr>
            <a:t>•</a:t>
          </a:r>
          <a:r>
            <a:rPr lang="sr-Cyrl-RS" sz="1000" b="1" kern="1200" dirty="0">
              <a:solidFill>
                <a:sysClr val="windowText" lastClr="000000"/>
              </a:solidFill>
              <a:latin typeface="+mj-lt"/>
            </a:rPr>
            <a:t> </a:t>
          </a:r>
          <a:r>
            <a:rPr lang="sr-Cyrl-RS" sz="1000" b="0" kern="1200" dirty="0">
              <a:solidFill>
                <a:sysClr val="windowText" lastClr="000000"/>
              </a:solidFill>
              <a:latin typeface="+mj-lt"/>
            </a:rPr>
            <a:t>председник</a:t>
          </a:r>
        </a:p>
        <a:p>
          <a:pPr lvl="0" algn="just" defTabSz="488950">
            <a:lnSpc>
              <a:spcPct val="90000"/>
            </a:lnSpc>
            <a:spcBef>
              <a:spcPct val="0"/>
            </a:spcBef>
            <a:spcAft>
              <a:spcPct val="35000"/>
            </a:spcAft>
          </a:pPr>
          <a:r>
            <a:rPr lang="en-US" sz="1000" b="1" kern="1200" dirty="0">
              <a:solidFill>
                <a:sysClr val="windowText" lastClr="000000"/>
              </a:solidFill>
              <a:latin typeface="+mj-lt"/>
            </a:rPr>
            <a:t>•</a:t>
          </a:r>
          <a:r>
            <a:rPr lang="sr-Cyrl-RS" sz="1000" b="1" kern="1200" dirty="0">
              <a:solidFill>
                <a:sysClr val="windowText" lastClr="000000"/>
              </a:solidFill>
              <a:latin typeface="+mj-lt"/>
            </a:rPr>
            <a:t> </a:t>
          </a:r>
          <a:r>
            <a:rPr lang="sr-Cyrl-RS" sz="1000" b="0" kern="1200" dirty="0">
              <a:solidFill>
                <a:sysClr val="windowText" lastClr="000000"/>
              </a:solidFill>
              <a:latin typeface="+mj-lt"/>
            </a:rPr>
            <a:t>заменик председника</a:t>
          </a:r>
          <a:endParaRPr lang="en-US" sz="1000" b="0" kern="1200" dirty="0">
            <a:solidFill>
              <a:sysClr val="windowText" lastClr="000000"/>
            </a:solidFill>
            <a:latin typeface="+mj-lt"/>
          </a:endParaRPr>
        </a:p>
        <a:p>
          <a:pPr lvl="0" algn="just" defTabSz="488950">
            <a:lnSpc>
              <a:spcPct val="90000"/>
            </a:lnSpc>
            <a:spcBef>
              <a:spcPct val="0"/>
            </a:spcBef>
            <a:spcAft>
              <a:spcPct val="35000"/>
            </a:spcAft>
          </a:pPr>
          <a:r>
            <a:rPr lang="en-US" sz="1000" b="1" kern="1200" dirty="0">
              <a:solidFill>
                <a:sysClr val="windowText" lastClr="000000"/>
              </a:solidFill>
              <a:latin typeface="+mj-lt"/>
            </a:rPr>
            <a:t>• </a:t>
          </a:r>
          <a:r>
            <a:rPr lang="sr-Cyrl-RS" sz="1000" kern="1200" dirty="0">
              <a:solidFill>
                <a:sysClr val="windowText" lastClr="000000"/>
              </a:solidFill>
              <a:latin typeface="+mj-lt"/>
            </a:rPr>
            <a:t>чланови</a:t>
          </a:r>
        </a:p>
        <a:p>
          <a:pPr lvl="0" algn="just" defTabSz="488950">
            <a:lnSpc>
              <a:spcPct val="90000"/>
            </a:lnSpc>
            <a:spcBef>
              <a:spcPct val="0"/>
            </a:spcBef>
            <a:spcAft>
              <a:spcPct val="35000"/>
            </a:spcAft>
          </a:pPr>
          <a:r>
            <a:rPr lang="en-US" sz="1000" b="1" kern="1200" dirty="0">
              <a:solidFill>
                <a:sysClr val="windowText" lastClr="000000"/>
              </a:solidFill>
              <a:latin typeface="+mj-lt"/>
            </a:rPr>
            <a:t>•</a:t>
          </a:r>
          <a:r>
            <a:rPr lang="sr-Cyrl-RS" sz="1000" b="1" kern="1200" dirty="0">
              <a:solidFill>
                <a:sysClr val="windowText" lastClr="000000"/>
              </a:solidFill>
              <a:latin typeface="+mj-lt"/>
            </a:rPr>
            <a:t> </a:t>
          </a:r>
          <a:r>
            <a:rPr lang="sr-Cyrl-RS" sz="1000" b="0" kern="1200" dirty="0">
              <a:solidFill>
                <a:sysClr val="windowText" lastClr="000000"/>
              </a:solidFill>
              <a:latin typeface="+mj-lt"/>
            </a:rPr>
            <a:t>заменици чланова</a:t>
          </a:r>
        </a:p>
        <a:p>
          <a:pPr lvl="0" algn="just" defTabSz="488950">
            <a:lnSpc>
              <a:spcPct val="90000"/>
            </a:lnSpc>
            <a:spcBef>
              <a:spcPct val="0"/>
            </a:spcBef>
            <a:spcAft>
              <a:spcPct val="35000"/>
            </a:spcAft>
          </a:pPr>
          <a:r>
            <a:rPr lang="en-US" sz="1000" b="1" kern="1200" dirty="0">
              <a:solidFill>
                <a:sysClr val="windowText" lastClr="000000"/>
              </a:solidFill>
              <a:latin typeface="+mj-lt"/>
            </a:rPr>
            <a:t>•</a:t>
          </a:r>
          <a:r>
            <a:rPr lang="sr-Cyrl-RS" sz="1000" b="1" kern="1200" dirty="0">
              <a:solidFill>
                <a:sysClr val="windowText" lastClr="000000"/>
              </a:solidFill>
              <a:latin typeface="+mj-lt"/>
            </a:rPr>
            <a:t> </a:t>
          </a:r>
          <a:r>
            <a:rPr lang="sr-Cyrl-RS" sz="1000" b="0" kern="1200" dirty="0">
              <a:solidFill>
                <a:sysClr val="windowText" lastClr="000000"/>
              </a:solidFill>
              <a:latin typeface="+mj-lt"/>
            </a:rPr>
            <a:t>чланови и заменици чланова – </a:t>
          </a:r>
          <a:r>
            <a:rPr lang="sr-Cyrl-CS" sz="1000" b="0" kern="1200" dirty="0">
              <a:solidFill>
                <a:sysClr val="windowText" lastClr="000000"/>
              </a:solidFill>
              <a:latin typeface="+mj-lt"/>
            </a:rPr>
            <a:t>именовани на предлог подносилаца проглашених изборних листа</a:t>
          </a:r>
        </a:p>
        <a:p>
          <a:pPr lvl="0" algn="just" defTabSz="488950">
            <a:lnSpc>
              <a:spcPct val="90000"/>
            </a:lnSpc>
            <a:spcBef>
              <a:spcPct val="0"/>
            </a:spcBef>
            <a:spcAft>
              <a:spcPct val="35000"/>
            </a:spcAft>
          </a:pPr>
          <a:r>
            <a:rPr lang="sr-Cyrl-CS" sz="1050" b="0" kern="1200" dirty="0">
              <a:solidFill>
                <a:sysClr val="windowText" lastClr="000000"/>
              </a:solidFill>
              <a:latin typeface="+mj-lt"/>
            </a:rPr>
            <a:t> </a:t>
          </a:r>
          <a:endParaRPr lang="en-US" sz="1050" kern="1200" dirty="0">
            <a:solidFill>
              <a:sysClr val="windowText" lastClr="000000"/>
            </a:solidFill>
            <a:latin typeface="+mj-lt"/>
          </a:endParaRPr>
        </a:p>
      </dsp:txBody>
      <dsp:txXfrm>
        <a:off x="3674836" y="84295"/>
        <a:ext cx="3231937" cy="1558194"/>
      </dsp:txXfrm>
    </dsp:sp>
    <dsp:sp modelId="{DADC4BB0-349B-42B2-94A3-E7EAF4DE5FBB}">
      <dsp:nvSpPr>
        <dsp:cNvPr id="0" name=""/>
        <dsp:cNvSpPr/>
      </dsp:nvSpPr>
      <dsp:spPr>
        <a:xfrm rot="5284613">
          <a:off x="5156400" y="1895759"/>
          <a:ext cx="338138" cy="0"/>
        </a:xfrm>
        <a:custGeom>
          <a:avLst/>
          <a:gdLst/>
          <a:ahLst/>
          <a:cxnLst/>
          <a:rect l="0" t="0" r="0" b="0"/>
          <a:pathLst>
            <a:path>
              <a:moveTo>
                <a:pt x="0" y="0"/>
              </a:moveTo>
              <a:lnTo>
                <a:pt x="33813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0CB174-9D04-408C-A353-DDF9E24750DF}">
      <dsp:nvSpPr>
        <dsp:cNvPr id="0" name=""/>
        <dsp:cNvSpPr/>
      </dsp:nvSpPr>
      <dsp:spPr>
        <a:xfrm>
          <a:off x="3643138" y="2064733"/>
          <a:ext cx="3430794" cy="1631601"/>
        </a:xfrm>
        <a:prstGeom prst="round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r>
            <a:rPr lang="sr-Cyrl-RS" sz="1100" b="1" kern="1200" dirty="0">
              <a:solidFill>
                <a:sysClr val="windowText" lastClr="000000"/>
              </a:solidFill>
              <a:latin typeface="+mj-lt"/>
            </a:rPr>
            <a:t>БИРАЧКИ</a:t>
          </a:r>
          <a:r>
            <a:rPr lang="sr-Cyrl-RS" sz="1100" b="1" kern="1200" dirty="0">
              <a:latin typeface="+mj-lt"/>
            </a:rPr>
            <a:t> </a:t>
          </a:r>
          <a:r>
            <a:rPr lang="sr-Cyrl-RS" sz="1100" b="1" kern="1200" dirty="0">
              <a:solidFill>
                <a:sysClr val="windowText" lastClr="000000"/>
              </a:solidFill>
              <a:latin typeface="+mj-lt"/>
            </a:rPr>
            <a:t>ОДБОРИ</a:t>
          </a:r>
        </a:p>
        <a:p>
          <a:pPr lvl="0" defTabSz="488950">
            <a:lnSpc>
              <a:spcPct val="90000"/>
            </a:lnSpc>
            <a:spcBef>
              <a:spcPct val="0"/>
            </a:spcBef>
            <a:spcAft>
              <a:spcPct val="35000"/>
            </a:spcAft>
          </a:pPr>
          <a:r>
            <a:rPr lang="en-US" sz="800" b="1" kern="1200" dirty="0">
              <a:solidFill>
                <a:sysClr val="windowText" lastClr="000000"/>
              </a:solidFill>
              <a:latin typeface="+mj-lt"/>
            </a:rPr>
            <a:t>• </a:t>
          </a:r>
          <a:r>
            <a:rPr lang="sr-Cyrl-RS" sz="1000" kern="1200" dirty="0">
              <a:solidFill>
                <a:sysClr val="windowText" lastClr="000000"/>
              </a:solidFill>
              <a:latin typeface="+mj-lt"/>
            </a:rPr>
            <a:t>председник</a:t>
          </a:r>
        </a:p>
        <a:p>
          <a:pPr lvl="0" defTabSz="488950">
            <a:lnSpc>
              <a:spcPct val="90000"/>
            </a:lnSpc>
            <a:spcBef>
              <a:spcPct val="0"/>
            </a:spcBef>
            <a:spcAft>
              <a:spcPct val="35000"/>
            </a:spcAft>
          </a:pPr>
          <a:r>
            <a:rPr lang="en-US" sz="1000" b="1" kern="1200" dirty="0">
              <a:solidFill>
                <a:sysClr val="windowText" lastClr="000000"/>
              </a:solidFill>
              <a:latin typeface="+mj-lt"/>
            </a:rPr>
            <a:t>•</a:t>
          </a:r>
          <a:r>
            <a:rPr lang="sr-Cyrl-RS" sz="1000" b="1" kern="1200" dirty="0">
              <a:solidFill>
                <a:sysClr val="windowText" lastClr="000000"/>
              </a:solidFill>
              <a:latin typeface="+mj-lt"/>
            </a:rPr>
            <a:t> </a:t>
          </a:r>
          <a:r>
            <a:rPr lang="sr-Cyrl-RS" sz="1000" b="0" kern="1200" dirty="0">
              <a:solidFill>
                <a:sysClr val="windowText" lastClr="000000"/>
              </a:solidFill>
              <a:latin typeface="+mj-lt"/>
            </a:rPr>
            <a:t>заменик председника</a:t>
          </a:r>
        </a:p>
        <a:p>
          <a:pPr lvl="0" defTabSz="488950">
            <a:lnSpc>
              <a:spcPct val="90000"/>
            </a:lnSpc>
            <a:spcBef>
              <a:spcPct val="0"/>
            </a:spcBef>
            <a:spcAft>
              <a:spcPct val="35000"/>
            </a:spcAft>
          </a:pPr>
          <a:r>
            <a:rPr lang="en-US" sz="1000" kern="1200" dirty="0">
              <a:solidFill>
                <a:sysClr val="windowText" lastClr="000000"/>
              </a:solidFill>
              <a:latin typeface="+mj-lt"/>
            </a:rPr>
            <a:t>• </a:t>
          </a:r>
          <a:r>
            <a:rPr lang="sr-Cyrl-RS" sz="1000" kern="1200" dirty="0">
              <a:solidFill>
                <a:sysClr val="windowText" lastClr="000000"/>
              </a:solidFill>
              <a:latin typeface="+mj-lt"/>
            </a:rPr>
            <a:t>два члана у сталном саставу</a:t>
          </a:r>
        </a:p>
        <a:p>
          <a:pPr lvl="0" defTabSz="488950">
            <a:lnSpc>
              <a:spcPct val="90000"/>
            </a:lnSpc>
            <a:spcBef>
              <a:spcPct val="0"/>
            </a:spcBef>
            <a:spcAft>
              <a:spcPct val="35000"/>
            </a:spcAft>
          </a:pPr>
          <a:r>
            <a:rPr lang="en-US" sz="1000" b="1" kern="1200" dirty="0">
              <a:solidFill>
                <a:sysClr val="windowText" lastClr="000000"/>
              </a:solidFill>
              <a:latin typeface="+mj-lt"/>
            </a:rPr>
            <a:t>•</a:t>
          </a:r>
          <a:r>
            <a:rPr lang="sr-Cyrl-RS" sz="1000" b="1" kern="1200" dirty="0">
              <a:solidFill>
                <a:sysClr val="windowText" lastClr="000000"/>
              </a:solidFill>
              <a:latin typeface="+mj-lt"/>
            </a:rPr>
            <a:t> </a:t>
          </a:r>
          <a:r>
            <a:rPr lang="sr-Cyrl-RS" sz="1000" b="0" kern="1200" dirty="0">
              <a:solidFill>
                <a:sysClr val="windowText" lastClr="000000"/>
              </a:solidFill>
              <a:latin typeface="+mj-lt"/>
            </a:rPr>
            <a:t>два </a:t>
          </a:r>
          <a:r>
            <a:rPr lang="sr-Cyrl-RS" sz="1000" kern="1200" dirty="0">
              <a:solidFill>
                <a:sysClr val="windowText" lastClr="000000"/>
              </a:solidFill>
              <a:latin typeface="+mj-lt"/>
            </a:rPr>
            <a:t>заменика члана у сталном саставу</a:t>
          </a:r>
        </a:p>
        <a:p>
          <a:pPr lvl="0" defTabSz="488950">
            <a:lnSpc>
              <a:spcPct val="90000"/>
            </a:lnSpc>
            <a:spcBef>
              <a:spcPct val="0"/>
            </a:spcBef>
            <a:spcAft>
              <a:spcPct val="35000"/>
            </a:spcAft>
          </a:pPr>
          <a:r>
            <a:rPr lang="en-US" sz="1000" kern="1200" dirty="0">
              <a:solidFill>
                <a:sysClr val="windowText" lastClr="000000"/>
              </a:solidFill>
              <a:latin typeface="+mj-lt"/>
            </a:rPr>
            <a:t>• </a:t>
          </a:r>
          <a:r>
            <a:rPr lang="sr-Cyrl-RS" sz="1000" kern="1200" dirty="0">
              <a:solidFill>
                <a:sysClr val="windowText" lastClr="000000"/>
              </a:solidFill>
              <a:latin typeface="+mj-lt"/>
            </a:rPr>
            <a:t>чланови и заменици чланова – именовани на предлог  подносилаца проглашених изборних листа </a:t>
          </a:r>
        </a:p>
      </dsp:txBody>
      <dsp:txXfrm>
        <a:off x="3722786" y="2144381"/>
        <a:ext cx="3271498" cy="1472305"/>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C4BE44-F5BE-48FF-A784-81D183441EB5}" type="datetimeFigureOut">
              <a:rPr lang="en-US" smtClean="0"/>
              <a:t>3/26/2024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03B92A-10CA-46EA-82BA-4E9D01762930}" type="slidenum">
              <a:rPr lang="en-US" smtClean="0"/>
              <a:t>‹#›</a:t>
            </a:fld>
            <a:endParaRPr lang="en-US" dirty="0"/>
          </a:p>
        </p:txBody>
      </p:sp>
    </p:spTree>
    <p:extLst>
      <p:ext uri="{BB962C8B-B14F-4D97-AF65-F5344CB8AC3E}">
        <p14:creationId xmlns:p14="http://schemas.microsoft.com/office/powerpoint/2010/main" val="25529682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C4BE44-F5BE-48FF-A784-81D183441EB5}" type="datetimeFigureOut">
              <a:rPr lang="en-US" smtClean="0"/>
              <a:t>3/26/2024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03B92A-10CA-46EA-82BA-4E9D01762930}" type="slidenum">
              <a:rPr lang="en-US" smtClean="0"/>
              <a:t>‹#›</a:t>
            </a:fld>
            <a:endParaRPr lang="en-US" dirty="0"/>
          </a:p>
        </p:txBody>
      </p:sp>
    </p:spTree>
    <p:extLst>
      <p:ext uri="{BB962C8B-B14F-4D97-AF65-F5344CB8AC3E}">
        <p14:creationId xmlns:p14="http://schemas.microsoft.com/office/powerpoint/2010/main" val="1352702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C4BE44-F5BE-48FF-A784-81D183441EB5}" type="datetimeFigureOut">
              <a:rPr lang="en-US" smtClean="0"/>
              <a:t>3/26/2024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03B92A-10CA-46EA-82BA-4E9D01762930}" type="slidenum">
              <a:rPr lang="en-US" smtClean="0"/>
              <a:t>‹#›</a:t>
            </a:fld>
            <a:endParaRPr lang="en-US" dirty="0"/>
          </a:p>
        </p:txBody>
      </p:sp>
    </p:spTree>
    <p:extLst>
      <p:ext uri="{BB962C8B-B14F-4D97-AF65-F5344CB8AC3E}">
        <p14:creationId xmlns:p14="http://schemas.microsoft.com/office/powerpoint/2010/main" val="1211931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C4BE44-F5BE-48FF-A784-81D183441EB5}" type="datetimeFigureOut">
              <a:rPr lang="en-US" smtClean="0"/>
              <a:t>3/26/2024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03B92A-10CA-46EA-82BA-4E9D01762930}" type="slidenum">
              <a:rPr lang="en-US" smtClean="0"/>
              <a:t>‹#›</a:t>
            </a:fld>
            <a:endParaRPr lang="en-US" dirty="0"/>
          </a:p>
        </p:txBody>
      </p:sp>
    </p:spTree>
    <p:extLst>
      <p:ext uri="{BB962C8B-B14F-4D97-AF65-F5344CB8AC3E}">
        <p14:creationId xmlns:p14="http://schemas.microsoft.com/office/powerpoint/2010/main" val="2736515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9C4BE44-F5BE-48FF-A784-81D183441EB5}" type="datetimeFigureOut">
              <a:rPr lang="en-US" smtClean="0"/>
              <a:t>3/26/2024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03B92A-10CA-46EA-82BA-4E9D01762930}" type="slidenum">
              <a:rPr lang="en-US" smtClean="0"/>
              <a:t>‹#›</a:t>
            </a:fld>
            <a:endParaRPr lang="en-US" dirty="0"/>
          </a:p>
        </p:txBody>
      </p:sp>
    </p:spTree>
    <p:extLst>
      <p:ext uri="{BB962C8B-B14F-4D97-AF65-F5344CB8AC3E}">
        <p14:creationId xmlns:p14="http://schemas.microsoft.com/office/powerpoint/2010/main" val="2395447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C4BE44-F5BE-48FF-A784-81D183441EB5}" type="datetimeFigureOut">
              <a:rPr lang="en-US" smtClean="0"/>
              <a:t>3/26/2024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03B92A-10CA-46EA-82BA-4E9D01762930}" type="slidenum">
              <a:rPr lang="en-US" smtClean="0"/>
              <a:t>‹#›</a:t>
            </a:fld>
            <a:endParaRPr lang="en-US" dirty="0"/>
          </a:p>
        </p:txBody>
      </p:sp>
    </p:spTree>
    <p:extLst>
      <p:ext uri="{BB962C8B-B14F-4D97-AF65-F5344CB8AC3E}">
        <p14:creationId xmlns:p14="http://schemas.microsoft.com/office/powerpoint/2010/main" val="1777228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C4BE44-F5BE-48FF-A784-81D183441EB5}" type="datetimeFigureOut">
              <a:rPr lang="en-US" smtClean="0"/>
              <a:t>3/26/2024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03B92A-10CA-46EA-82BA-4E9D01762930}" type="slidenum">
              <a:rPr lang="en-US" smtClean="0"/>
              <a:t>‹#›</a:t>
            </a:fld>
            <a:endParaRPr lang="en-US" dirty="0"/>
          </a:p>
        </p:txBody>
      </p:sp>
    </p:spTree>
    <p:extLst>
      <p:ext uri="{BB962C8B-B14F-4D97-AF65-F5344CB8AC3E}">
        <p14:creationId xmlns:p14="http://schemas.microsoft.com/office/powerpoint/2010/main" val="3780621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C4BE44-F5BE-48FF-A784-81D183441EB5}" type="datetimeFigureOut">
              <a:rPr lang="en-US" smtClean="0"/>
              <a:t>3/26/2024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03B92A-10CA-46EA-82BA-4E9D01762930}" type="slidenum">
              <a:rPr lang="en-US" smtClean="0"/>
              <a:t>‹#›</a:t>
            </a:fld>
            <a:endParaRPr lang="en-US" dirty="0"/>
          </a:p>
        </p:txBody>
      </p:sp>
    </p:spTree>
    <p:extLst>
      <p:ext uri="{BB962C8B-B14F-4D97-AF65-F5344CB8AC3E}">
        <p14:creationId xmlns:p14="http://schemas.microsoft.com/office/powerpoint/2010/main" val="1249041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C4BE44-F5BE-48FF-A784-81D183441EB5}" type="datetimeFigureOut">
              <a:rPr lang="en-US" smtClean="0"/>
              <a:t>3/26/2024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803B92A-10CA-46EA-82BA-4E9D01762930}" type="slidenum">
              <a:rPr lang="en-US" smtClean="0"/>
              <a:t>‹#›</a:t>
            </a:fld>
            <a:endParaRPr lang="en-US" dirty="0"/>
          </a:p>
        </p:txBody>
      </p:sp>
    </p:spTree>
    <p:extLst>
      <p:ext uri="{BB962C8B-B14F-4D97-AF65-F5344CB8AC3E}">
        <p14:creationId xmlns:p14="http://schemas.microsoft.com/office/powerpoint/2010/main" val="883009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C4BE44-F5BE-48FF-A784-81D183441EB5}" type="datetimeFigureOut">
              <a:rPr lang="en-US" smtClean="0"/>
              <a:t>3/26/2024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03B92A-10CA-46EA-82BA-4E9D01762930}" type="slidenum">
              <a:rPr lang="en-US" smtClean="0"/>
              <a:t>‹#›</a:t>
            </a:fld>
            <a:endParaRPr lang="en-US" dirty="0"/>
          </a:p>
        </p:txBody>
      </p:sp>
    </p:spTree>
    <p:extLst>
      <p:ext uri="{BB962C8B-B14F-4D97-AF65-F5344CB8AC3E}">
        <p14:creationId xmlns:p14="http://schemas.microsoft.com/office/powerpoint/2010/main" val="420595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C4BE44-F5BE-48FF-A784-81D183441EB5}" type="datetimeFigureOut">
              <a:rPr lang="en-US" smtClean="0"/>
              <a:t>3/26/2024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03B92A-10CA-46EA-82BA-4E9D01762930}" type="slidenum">
              <a:rPr lang="en-US" smtClean="0"/>
              <a:t>‹#›</a:t>
            </a:fld>
            <a:endParaRPr lang="en-US" dirty="0"/>
          </a:p>
        </p:txBody>
      </p:sp>
    </p:spTree>
    <p:extLst>
      <p:ext uri="{BB962C8B-B14F-4D97-AF65-F5344CB8AC3E}">
        <p14:creationId xmlns:p14="http://schemas.microsoft.com/office/powerpoint/2010/main" val="3094713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C4BE44-F5BE-48FF-A784-81D183441EB5}" type="datetimeFigureOut">
              <a:rPr lang="en-US" smtClean="0"/>
              <a:t>3/26/2024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03B92A-10CA-46EA-82BA-4E9D01762930}" type="slidenum">
              <a:rPr lang="en-US" smtClean="0"/>
              <a:t>‹#›</a:t>
            </a:fld>
            <a:endParaRPr lang="en-US" dirty="0"/>
          </a:p>
        </p:txBody>
      </p:sp>
    </p:spTree>
    <p:extLst>
      <p:ext uri="{BB962C8B-B14F-4D97-AF65-F5344CB8AC3E}">
        <p14:creationId xmlns:p14="http://schemas.microsoft.com/office/powerpoint/2010/main" val="2057943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cid:image007.png@01D5C939.0D936520"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7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7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7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5837" y="564022"/>
            <a:ext cx="10964254" cy="2153541"/>
          </a:xfrm>
        </p:spPr>
        <p:txBody>
          <a:bodyPr>
            <a:normAutofit/>
          </a:bodyPr>
          <a:lstStyle/>
          <a:p>
            <a:r>
              <a:rPr lang="sr-Cyrl-RS" sz="4800" b="1" dirty="0" smtClean="0">
                <a:solidFill>
                  <a:schemeClr val="bg1"/>
                </a:solidFill>
              </a:rPr>
              <a:t>ОБУК</a:t>
            </a:r>
            <a:r>
              <a:rPr lang="sr-Latn-RS" sz="4800" b="1" dirty="0" smtClean="0">
                <a:solidFill>
                  <a:schemeClr val="bg1"/>
                </a:solidFill>
              </a:rPr>
              <a:t>A</a:t>
            </a:r>
            <a:r>
              <a:rPr lang="en-US" sz="4800" b="1" dirty="0" smtClean="0">
                <a:solidFill>
                  <a:schemeClr val="bg1"/>
                </a:solidFill>
              </a:rPr>
              <a:t> </a:t>
            </a:r>
            <a:r>
              <a:rPr lang="sr-Cyrl-RS" sz="4800" b="1" dirty="0" smtClean="0">
                <a:solidFill>
                  <a:schemeClr val="bg1"/>
                </a:solidFill>
              </a:rPr>
              <a:t>ЗА РАД </a:t>
            </a:r>
            <a:r>
              <a:rPr lang="en-US" sz="4800" b="1" dirty="0" smtClean="0">
                <a:solidFill>
                  <a:schemeClr val="bg1"/>
                </a:solidFill>
              </a:rPr>
              <a:t/>
            </a:r>
            <a:br>
              <a:rPr lang="en-US" sz="4800" b="1" dirty="0" smtClean="0">
                <a:solidFill>
                  <a:schemeClr val="bg1"/>
                </a:solidFill>
              </a:rPr>
            </a:br>
            <a:r>
              <a:rPr lang="sr-Cyrl-RS" sz="4800" b="1" dirty="0" smtClean="0">
                <a:solidFill>
                  <a:schemeClr val="bg1"/>
                </a:solidFill>
              </a:rPr>
              <a:t>БИРАЧКИХ </a:t>
            </a:r>
            <a:r>
              <a:rPr lang="sr-Cyrl-RS" sz="4800" b="1" dirty="0">
                <a:solidFill>
                  <a:schemeClr val="bg1"/>
                </a:solidFill>
              </a:rPr>
              <a:t>ОДБОРА НА СПРОВОЂЕЊУ ЛОКАЛНИХ ИЗБОРА</a:t>
            </a:r>
            <a:endParaRPr lang="en-US" sz="4800" b="1"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185" y="3093577"/>
            <a:ext cx="5062727" cy="2460258"/>
          </a:xfrm>
          <a:prstGeom prst="rect">
            <a:avLst/>
          </a:prstGeom>
          <a:noFill/>
          <a:effectLst>
            <a:outerShdw blurRad="76200" dist="12700" dir="2700000" sy="-23000" kx="-800400" algn="bl" rotWithShape="0">
              <a:prstClr val="black">
                <a:alpha val="20000"/>
              </a:prstClr>
            </a:outerShdw>
            <a:softEdge rad="63500"/>
          </a:effectLst>
        </p:spPr>
      </p:pic>
      <p:sp>
        <p:nvSpPr>
          <p:cNvPr id="4" name="TextBox 3"/>
          <p:cNvSpPr txBox="1"/>
          <p:nvPr/>
        </p:nvSpPr>
        <p:spPr>
          <a:xfrm>
            <a:off x="1014153" y="6154483"/>
            <a:ext cx="9111187" cy="523220"/>
          </a:xfrm>
          <a:prstGeom prst="rect">
            <a:avLst/>
          </a:prstGeom>
          <a:noFill/>
        </p:spPr>
        <p:txBody>
          <a:bodyPr wrap="square" rtlCol="0">
            <a:spAutoFit/>
          </a:bodyPr>
          <a:lstStyle/>
          <a:p>
            <a:r>
              <a:rPr lang="sr-Cyrl-RS" sz="2800" b="1" dirty="0" smtClean="0">
                <a:solidFill>
                  <a:schemeClr val="bg1"/>
                </a:solidFill>
                <a:latin typeface="+mj-lt"/>
              </a:rPr>
              <a:t>РЕПУБЛИЧКА ИЗБОРНА КОМИСИЈА, март 2024. године</a:t>
            </a:r>
            <a:endParaRPr lang="en-US" sz="2800" b="1" dirty="0">
              <a:solidFill>
                <a:schemeClr val="bg1"/>
              </a:solidFill>
              <a:latin typeface="+mj-lt"/>
            </a:endParaRPr>
          </a:p>
        </p:txBody>
      </p:sp>
    </p:spTree>
    <p:extLst>
      <p:ext uri="{BB962C8B-B14F-4D97-AF65-F5344CB8AC3E}">
        <p14:creationId xmlns:p14="http://schemas.microsoft.com/office/powerpoint/2010/main" val="1673097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0686" y="1359877"/>
            <a:ext cx="10515600" cy="4879610"/>
          </a:xfrm>
        </p:spPr>
        <p:txBody>
          <a:bodyPr>
            <a:normAutofit/>
          </a:bodyPr>
          <a:lstStyle/>
          <a:p>
            <a:pPr marL="0" indent="0">
              <a:buNone/>
            </a:pPr>
            <a:r>
              <a:rPr lang="ru-RU" dirty="0">
                <a:solidFill>
                  <a:schemeClr val="bg1"/>
                </a:solidFill>
              </a:rPr>
              <a:t>Напомена: Ако се бирачком одбору поред извода из бирачког списка предаје </a:t>
            </a:r>
            <a:r>
              <a:rPr lang="ru-RU" dirty="0" smtClean="0">
                <a:solidFill>
                  <a:schemeClr val="bg1"/>
                </a:solidFill>
              </a:rPr>
              <a:t>и списак </a:t>
            </a:r>
            <a:r>
              <a:rPr lang="ru-RU" dirty="0">
                <a:solidFill>
                  <a:schemeClr val="bg1"/>
                </a:solidFill>
              </a:rPr>
              <a:t>накнадних промена у </a:t>
            </a:r>
            <a:r>
              <a:rPr lang="ru-RU" dirty="0" smtClean="0">
                <a:solidFill>
                  <a:schemeClr val="bg1"/>
                </a:solidFill>
              </a:rPr>
              <a:t>бирачком списку, број </a:t>
            </a:r>
            <a:r>
              <a:rPr lang="ru-RU" dirty="0">
                <a:solidFill>
                  <a:schemeClr val="bg1"/>
                </a:solidFill>
              </a:rPr>
              <a:t>гласачких листића који се предаје бирачком одбору једнак је збиру бројева бирача уписаних у извод из бирачког списка и </a:t>
            </a:r>
            <a:r>
              <a:rPr lang="ru-RU" dirty="0" smtClean="0">
                <a:solidFill>
                  <a:schemeClr val="bg1"/>
                </a:solidFill>
              </a:rPr>
              <a:t>списка </a:t>
            </a:r>
            <a:r>
              <a:rPr lang="ru-RU" dirty="0">
                <a:solidFill>
                  <a:schemeClr val="bg1"/>
                </a:solidFill>
              </a:rPr>
              <a:t>накнадних </a:t>
            </a:r>
            <a:r>
              <a:rPr lang="ru-RU" dirty="0" smtClean="0">
                <a:solidFill>
                  <a:schemeClr val="bg1"/>
                </a:solidFill>
              </a:rPr>
              <a:t>промена.</a:t>
            </a:r>
            <a:endParaRPr lang="ru-RU" dirty="0">
              <a:solidFill>
                <a:schemeClr val="bg1"/>
              </a:solidFill>
            </a:endParaRPr>
          </a:p>
          <a:p>
            <a:pPr marL="0" indent="0">
              <a:buNone/>
            </a:pPr>
            <a:r>
              <a:rPr lang="ru-RU" dirty="0">
                <a:solidFill>
                  <a:schemeClr val="bg1"/>
                </a:solidFill>
              </a:rPr>
              <a:t>Напомена: Гласачки листићи пакују се у засебне коверте са по 100 гласачких листића, а преостали гласачки листићи којих је мање од 100 пакују се у засебан коверат (на пример, ако је на бирачком месту уписано 436 бирача, </a:t>
            </a:r>
            <a:r>
              <a:rPr lang="ru-RU" dirty="0" smtClean="0">
                <a:solidFill>
                  <a:schemeClr val="bg1"/>
                </a:solidFill>
              </a:rPr>
              <a:t>изборна </a:t>
            </a:r>
            <a:r>
              <a:rPr lang="ru-RU" dirty="0">
                <a:solidFill>
                  <a:schemeClr val="bg1"/>
                </a:solidFill>
              </a:rPr>
              <a:t>комисија у четири коверте ставља по 100 гласачких листића а потом преосталих 36 гласачких листића у пету коверту).</a:t>
            </a:r>
          </a:p>
          <a:p>
            <a:endParaRPr lang="en-US" dirty="0"/>
          </a:p>
        </p:txBody>
      </p:sp>
    </p:spTree>
    <p:extLst>
      <p:ext uri="{BB962C8B-B14F-4D97-AF65-F5344CB8AC3E}">
        <p14:creationId xmlns:p14="http://schemas.microsoft.com/office/powerpoint/2010/main" val="334525709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9460"/>
          </a:xfrm>
        </p:spPr>
        <p:txBody>
          <a:bodyPr>
            <a:normAutofit fontScale="90000"/>
          </a:bodyPr>
          <a:lstStyle/>
          <a:p>
            <a:r>
              <a:rPr lang="ru-RU" dirty="0">
                <a:solidFill>
                  <a:schemeClr val="bg1"/>
                </a:solidFill>
              </a:rPr>
              <a:t>КРИВИЧНА ДЕЛА ПРОТИВ ИЗБОРНИХ ПРАВА</a:t>
            </a:r>
            <a:endParaRPr lang="en-US" dirty="0">
              <a:solidFill>
                <a:schemeClr val="bg1"/>
              </a:solidFill>
            </a:endParaRPr>
          </a:p>
        </p:txBody>
      </p:sp>
      <p:pic>
        <p:nvPicPr>
          <p:cNvPr id="1638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01991" y="1899261"/>
            <a:ext cx="5315811" cy="243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8166" y="1899261"/>
            <a:ext cx="4864100" cy="310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963843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65090"/>
          </a:xfrm>
        </p:spPr>
        <p:txBody>
          <a:bodyPr>
            <a:normAutofit fontScale="90000"/>
          </a:bodyPr>
          <a:lstStyle/>
          <a:p>
            <a:r>
              <a:rPr lang="ru-RU" dirty="0">
                <a:solidFill>
                  <a:schemeClr val="bg1"/>
                </a:solidFill>
              </a:rPr>
              <a:t>КРИВИЧНА ДЕЛА ПРОТИВ ИЗБОРНИХ ПРАВА</a:t>
            </a:r>
            <a:endParaRPr lang="en-US" dirty="0">
              <a:solidFill>
                <a:schemeClr val="bg1"/>
              </a:solidFill>
            </a:endParaRPr>
          </a:p>
        </p:txBody>
      </p:sp>
      <p:pic>
        <p:nvPicPr>
          <p:cNvPr id="1741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30053" y="2429094"/>
            <a:ext cx="4876754" cy="205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3518" y="2407138"/>
            <a:ext cx="5349187" cy="2061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903737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90137"/>
          </a:xfrm>
        </p:spPr>
        <p:txBody>
          <a:bodyPr>
            <a:normAutofit fontScale="90000"/>
          </a:bodyPr>
          <a:lstStyle/>
          <a:p>
            <a:r>
              <a:rPr lang="ru-RU" dirty="0">
                <a:solidFill>
                  <a:schemeClr val="bg1"/>
                </a:solidFill>
              </a:rPr>
              <a:t>КРИВИЧНА ДЕЛА ПРОТИВ ИЗБОРНИХ ПРАВА</a:t>
            </a:r>
            <a:endParaRPr lang="en-US" dirty="0">
              <a:solidFill>
                <a:schemeClr val="bg1"/>
              </a:solidFill>
            </a:endParaRPr>
          </a:p>
        </p:txBody>
      </p:sp>
      <p:pic>
        <p:nvPicPr>
          <p:cNvPr id="1843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39468" y="2753253"/>
            <a:ext cx="5181826" cy="179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5550" y="2753336"/>
            <a:ext cx="4864100" cy="17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880673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9460"/>
          </a:xfrm>
        </p:spPr>
        <p:txBody>
          <a:bodyPr>
            <a:normAutofit fontScale="90000"/>
          </a:bodyPr>
          <a:lstStyle/>
          <a:p>
            <a:r>
              <a:rPr lang="ru-RU" dirty="0">
                <a:solidFill>
                  <a:schemeClr val="bg1"/>
                </a:solidFill>
              </a:rPr>
              <a:t>КРИВИЧНА ДЕЛА ПРОТИВ ИЗБОРНИХ ПРАВА</a:t>
            </a:r>
            <a:endParaRPr lang="en-US" dirty="0">
              <a:solidFill>
                <a:schemeClr val="bg1"/>
              </a:solidFill>
            </a:endParaRPr>
          </a:p>
        </p:txBody>
      </p:sp>
      <p:pic>
        <p:nvPicPr>
          <p:cNvPr id="1945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657623" y="2067619"/>
            <a:ext cx="4876754" cy="1872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483278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473" y="521293"/>
            <a:ext cx="10892327" cy="5655670"/>
          </a:xfrm>
        </p:spPr>
        <p:txBody>
          <a:bodyPr/>
          <a:lstStyle/>
          <a:p>
            <a:pPr marL="0" indent="0" algn="ctr">
              <a:buNone/>
            </a:pPr>
            <a:endParaRPr lang="en-US" b="1" dirty="0" smtClean="0">
              <a:solidFill>
                <a:schemeClr val="bg1"/>
              </a:solidFill>
            </a:endParaRPr>
          </a:p>
          <a:p>
            <a:pPr marL="0" indent="0" algn="ctr">
              <a:buNone/>
            </a:pPr>
            <a:endParaRPr lang="en-US" b="1" dirty="0">
              <a:solidFill>
                <a:schemeClr val="bg1"/>
              </a:solidFill>
            </a:endParaRPr>
          </a:p>
          <a:p>
            <a:pPr marL="0" indent="0" algn="ctr">
              <a:buNone/>
            </a:pPr>
            <a:endParaRPr lang="en-US" sz="2900" b="1" dirty="0" smtClean="0">
              <a:solidFill>
                <a:schemeClr val="bg1"/>
              </a:solidFill>
            </a:endParaRPr>
          </a:p>
          <a:p>
            <a:pPr marL="0" indent="0" algn="ctr">
              <a:buNone/>
            </a:pPr>
            <a:r>
              <a:rPr lang="sr-Cyrl-RS" sz="2900" b="1" dirty="0" smtClean="0">
                <a:solidFill>
                  <a:schemeClr val="bg1"/>
                </a:solidFill>
              </a:rPr>
              <a:t>ХВАЛА </a:t>
            </a:r>
            <a:r>
              <a:rPr lang="sr-Cyrl-RS" sz="2900" b="1" dirty="0">
                <a:solidFill>
                  <a:schemeClr val="bg1"/>
                </a:solidFill>
              </a:rPr>
              <a:t>НА ПАЖЊИ</a:t>
            </a:r>
          </a:p>
          <a:p>
            <a:pPr algn="ctr"/>
            <a:endParaRPr lang="sr-Cyrl-RS" sz="1200" b="1" dirty="0">
              <a:solidFill>
                <a:schemeClr val="bg1"/>
              </a:solidFill>
            </a:endParaRPr>
          </a:p>
          <a:p>
            <a:pPr marL="0" indent="0" algn="ctr">
              <a:buNone/>
            </a:pPr>
            <a:r>
              <a:rPr lang="sr-Cyrl-RS" sz="3000" b="1" dirty="0">
                <a:solidFill>
                  <a:schemeClr val="bg1"/>
                </a:solidFill>
              </a:rPr>
              <a:t>ПИТАЊА / КОМЕНТАРИ / СУГЕСТИЈЕ</a:t>
            </a:r>
          </a:p>
          <a:p>
            <a:pPr algn="ctr"/>
            <a:endParaRPr lang="sr-Cyrl-RS" sz="1050" b="1" dirty="0">
              <a:solidFill>
                <a:schemeClr val="bg1"/>
              </a:solidFill>
            </a:endParaRPr>
          </a:p>
          <a:p>
            <a:pPr marL="0" indent="0" algn="ctr">
              <a:buNone/>
            </a:pPr>
            <a:r>
              <a:rPr lang="sr-Cyrl-RS" sz="3400" b="1" dirty="0">
                <a:solidFill>
                  <a:schemeClr val="bg1"/>
                </a:solidFill>
              </a:rPr>
              <a:t>К Р А Ј   О Б У К </a:t>
            </a:r>
            <a:r>
              <a:rPr lang="sr-Cyrl-RS" sz="3400" b="1" dirty="0" smtClean="0">
                <a:solidFill>
                  <a:schemeClr val="bg1"/>
                </a:solidFill>
              </a:rPr>
              <a:t>Е</a:t>
            </a:r>
            <a:endParaRPr lang="en-US" dirty="0"/>
          </a:p>
        </p:txBody>
      </p:sp>
    </p:spTree>
    <p:extLst>
      <p:ext uri="{BB962C8B-B14F-4D97-AF65-F5344CB8AC3E}">
        <p14:creationId xmlns:p14="http://schemas.microsoft.com/office/powerpoint/2010/main" val="830288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51877"/>
            <a:ext cx="10515600" cy="5325086"/>
          </a:xfrm>
        </p:spPr>
        <p:txBody>
          <a:bodyPr>
            <a:normAutofit/>
          </a:bodyPr>
          <a:lstStyle/>
          <a:p>
            <a:r>
              <a:rPr lang="ru-RU" dirty="0">
                <a:solidFill>
                  <a:schemeClr val="bg1"/>
                </a:solidFill>
              </a:rPr>
              <a:t>Изборни материјал (извод из бирачког списка, гласачки листићи, контролни лист за проверу исправности гласачке кутије, записник о раду бирачког одбора и други штампани материјал) ставља се у врећу за одлагање изборног материјала. </a:t>
            </a:r>
            <a:endParaRPr lang="ru-RU" dirty="0" smtClean="0">
              <a:solidFill>
                <a:schemeClr val="bg1"/>
              </a:solidFill>
            </a:endParaRPr>
          </a:p>
          <a:p>
            <a:r>
              <a:rPr lang="ru-RU" dirty="0" smtClean="0">
                <a:solidFill>
                  <a:schemeClr val="bg1"/>
                </a:solidFill>
              </a:rPr>
              <a:t>Спреј </a:t>
            </a:r>
            <a:r>
              <a:rPr lang="ru-RU" dirty="0">
                <a:solidFill>
                  <a:schemeClr val="bg1"/>
                </a:solidFill>
              </a:rPr>
              <a:t>за обележавање прста бирача, УВ лампе и други канцеларијски материјал пакује се у посебну кесу или мању врећу, која се ставља у врећу за одлагање </a:t>
            </a:r>
            <a:r>
              <a:rPr lang="ru-RU" dirty="0" err="1">
                <a:solidFill>
                  <a:schemeClr val="bg1"/>
                </a:solidFill>
              </a:rPr>
              <a:t>изборног</a:t>
            </a:r>
            <a:r>
              <a:rPr lang="ru-RU" dirty="0">
                <a:solidFill>
                  <a:schemeClr val="bg1"/>
                </a:solidFill>
              </a:rPr>
              <a:t> </a:t>
            </a:r>
            <a:r>
              <a:rPr lang="ru-RU" dirty="0" err="1" smtClean="0">
                <a:solidFill>
                  <a:schemeClr val="bg1"/>
                </a:solidFill>
              </a:rPr>
              <a:t>материјала</a:t>
            </a:r>
            <a:r>
              <a:rPr lang="ru-RU" dirty="0" smtClean="0">
                <a:solidFill>
                  <a:schemeClr val="bg1"/>
                </a:solidFill>
              </a:rPr>
              <a:t>.</a:t>
            </a:r>
            <a:endParaRPr lang="ru-RU" dirty="0">
              <a:solidFill>
                <a:schemeClr val="bg1"/>
              </a:solidFill>
            </a:endParaRPr>
          </a:p>
          <a:p>
            <a:pPr marL="0" indent="0">
              <a:buNone/>
            </a:pPr>
            <a:r>
              <a:rPr lang="ru-RU" dirty="0">
                <a:solidFill>
                  <a:schemeClr val="bg1"/>
                </a:solidFill>
              </a:rPr>
              <a:t>ВАЖНО: У врећу за одлагање изборног материјала не стављају се маказе.</a:t>
            </a:r>
          </a:p>
          <a:p>
            <a:r>
              <a:rPr lang="ru-RU" dirty="0">
                <a:solidFill>
                  <a:schemeClr val="bg1"/>
                </a:solidFill>
              </a:rPr>
              <a:t>Пре печаћења, врећа са изборним материјалом се обележава налепницом која садржи </a:t>
            </a:r>
            <a:r>
              <a:rPr lang="ru-RU" dirty="0" err="1">
                <a:solidFill>
                  <a:schemeClr val="bg1"/>
                </a:solidFill>
              </a:rPr>
              <a:t>назив</a:t>
            </a:r>
            <a:r>
              <a:rPr lang="ru-RU" dirty="0">
                <a:solidFill>
                  <a:schemeClr val="bg1"/>
                </a:solidFill>
              </a:rPr>
              <a:t> </a:t>
            </a:r>
            <a:r>
              <a:rPr lang="ru-RU" dirty="0" err="1" smtClean="0">
                <a:solidFill>
                  <a:schemeClr val="bg1"/>
                </a:solidFill>
              </a:rPr>
              <a:t>општине</a:t>
            </a:r>
            <a:r>
              <a:rPr lang="ru-RU" dirty="0" smtClean="0">
                <a:solidFill>
                  <a:schemeClr val="bg1"/>
                </a:solidFill>
              </a:rPr>
              <a:t>/града/</a:t>
            </a:r>
            <a:r>
              <a:rPr lang="ru-RU" dirty="0" err="1" smtClean="0">
                <a:solidFill>
                  <a:schemeClr val="bg1"/>
                </a:solidFill>
              </a:rPr>
              <a:t>градске</a:t>
            </a:r>
            <a:r>
              <a:rPr lang="ru-RU" dirty="0" smtClean="0">
                <a:solidFill>
                  <a:schemeClr val="bg1"/>
                </a:solidFill>
              </a:rPr>
              <a:t> </a:t>
            </a:r>
            <a:r>
              <a:rPr lang="ru-RU" dirty="0" err="1" smtClean="0">
                <a:solidFill>
                  <a:schemeClr val="bg1"/>
                </a:solidFill>
              </a:rPr>
              <a:t>општине</a:t>
            </a:r>
            <a:r>
              <a:rPr lang="ru-RU" dirty="0" smtClean="0">
                <a:solidFill>
                  <a:schemeClr val="bg1"/>
                </a:solidFill>
              </a:rPr>
              <a:t> </a:t>
            </a:r>
            <a:r>
              <a:rPr lang="ru-RU" dirty="0">
                <a:solidFill>
                  <a:schemeClr val="bg1"/>
                </a:solidFill>
              </a:rPr>
              <a:t>и број бирачког места.</a:t>
            </a:r>
          </a:p>
          <a:p>
            <a:endParaRPr lang="en-US" dirty="0"/>
          </a:p>
        </p:txBody>
      </p:sp>
    </p:spTree>
    <p:extLst>
      <p:ext uri="{BB962C8B-B14F-4D97-AF65-F5344CB8AC3E}">
        <p14:creationId xmlns:p14="http://schemas.microsoft.com/office/powerpoint/2010/main" val="2382093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81050" y="1825625"/>
            <a:ext cx="5829899" cy="4351338"/>
          </a:xfrm>
        </p:spPr>
      </p:pic>
    </p:spTree>
    <p:extLst>
      <p:ext uri="{BB962C8B-B14F-4D97-AF65-F5344CB8AC3E}">
        <p14:creationId xmlns:p14="http://schemas.microsoft.com/office/powerpoint/2010/main" val="1342607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44062"/>
            <a:ext cx="10515600" cy="5332901"/>
          </a:xfrm>
        </p:spPr>
        <p:txBody>
          <a:bodyPr>
            <a:normAutofit lnSpcReduction="10000"/>
          </a:bodyPr>
          <a:lstStyle/>
          <a:p>
            <a:r>
              <a:rPr lang="ru-RU" dirty="0">
                <a:solidFill>
                  <a:schemeClr val="bg1"/>
                </a:solidFill>
              </a:rPr>
              <a:t>Након примопредаје изборни материјал се ставља у врећу за одлагање изборног материјала, која се у присуству </a:t>
            </a:r>
            <a:r>
              <a:rPr lang="ru-RU" dirty="0" err="1">
                <a:solidFill>
                  <a:schemeClr val="bg1"/>
                </a:solidFill>
              </a:rPr>
              <a:t>чланова</a:t>
            </a:r>
            <a:r>
              <a:rPr lang="ru-RU" dirty="0">
                <a:solidFill>
                  <a:schemeClr val="bg1"/>
                </a:solidFill>
              </a:rPr>
              <a:t> </a:t>
            </a:r>
            <a:r>
              <a:rPr lang="ru-RU" dirty="0" err="1" smtClean="0">
                <a:solidFill>
                  <a:schemeClr val="bg1"/>
                </a:solidFill>
              </a:rPr>
              <a:t>изборне</a:t>
            </a:r>
            <a:r>
              <a:rPr lang="ru-RU" dirty="0" smtClean="0">
                <a:solidFill>
                  <a:schemeClr val="bg1"/>
                </a:solidFill>
              </a:rPr>
              <a:t> </a:t>
            </a:r>
            <a:r>
              <a:rPr lang="ru-RU" dirty="0">
                <a:solidFill>
                  <a:schemeClr val="bg1"/>
                </a:solidFill>
              </a:rPr>
              <a:t>комисије и бирачког одбора печати сигурносном затворницом, чији се серијски број уписује у записник о примопредаји изборног материјала</a:t>
            </a:r>
            <a:r>
              <a:rPr lang="ru-RU" dirty="0" smtClean="0">
                <a:solidFill>
                  <a:schemeClr val="bg1"/>
                </a:solidFill>
              </a:rPr>
              <a:t>. </a:t>
            </a:r>
            <a:endParaRPr lang="ru-RU" dirty="0">
              <a:solidFill>
                <a:schemeClr val="bg1"/>
              </a:solidFill>
            </a:endParaRPr>
          </a:p>
          <a:p>
            <a:r>
              <a:rPr lang="ru-RU" dirty="0">
                <a:solidFill>
                  <a:schemeClr val="bg1"/>
                </a:solidFill>
              </a:rPr>
              <a:t>ВАЖНО: Запечаћена врећа са изборним материјалом се не сме отварати пре него што се бирачки одбор на дан гласања окупи на бирачком месту. </a:t>
            </a:r>
          </a:p>
          <a:p>
            <a:r>
              <a:rPr lang="ru-RU" dirty="0">
                <a:solidFill>
                  <a:schemeClr val="bg1"/>
                </a:solidFill>
              </a:rPr>
              <a:t>Примопредаји изборног материјала могу да присуствују овлашћени представници подносилаца изборних листа, </a:t>
            </a:r>
            <a:r>
              <a:rPr lang="ru-RU" dirty="0" err="1" smtClean="0">
                <a:solidFill>
                  <a:schemeClr val="bg1"/>
                </a:solidFill>
              </a:rPr>
              <a:t>као</a:t>
            </a:r>
            <a:r>
              <a:rPr lang="ru-RU" dirty="0" smtClean="0">
                <a:solidFill>
                  <a:schemeClr val="bg1"/>
                </a:solidFill>
              </a:rPr>
              <a:t> </a:t>
            </a:r>
            <a:r>
              <a:rPr lang="ru-RU" dirty="0">
                <a:solidFill>
                  <a:schemeClr val="bg1"/>
                </a:solidFill>
              </a:rPr>
              <a:t>и представници посматрача којима </a:t>
            </a:r>
            <a:r>
              <a:rPr lang="ru-RU" dirty="0" err="1">
                <a:solidFill>
                  <a:schemeClr val="bg1"/>
                </a:solidFill>
              </a:rPr>
              <a:t>је</a:t>
            </a:r>
            <a:r>
              <a:rPr lang="ru-RU" dirty="0">
                <a:solidFill>
                  <a:schemeClr val="bg1"/>
                </a:solidFill>
              </a:rPr>
              <a:t> </a:t>
            </a:r>
            <a:r>
              <a:rPr lang="ru-RU" dirty="0" smtClean="0">
                <a:solidFill>
                  <a:schemeClr val="bg1"/>
                </a:solidFill>
              </a:rPr>
              <a:t>изборна комисија издала </a:t>
            </a:r>
            <a:r>
              <a:rPr lang="ru-RU" dirty="0" err="1" smtClean="0">
                <a:solidFill>
                  <a:schemeClr val="bg1"/>
                </a:solidFill>
              </a:rPr>
              <a:t>акредитацију</a:t>
            </a:r>
            <a:r>
              <a:rPr lang="ru-RU" dirty="0" smtClean="0">
                <a:solidFill>
                  <a:schemeClr val="bg1"/>
                </a:solidFill>
              </a:rPr>
              <a:t>.</a:t>
            </a:r>
            <a:endParaRPr lang="ru-RU" dirty="0">
              <a:solidFill>
                <a:schemeClr val="bg1"/>
              </a:solidFill>
            </a:endParaRPr>
          </a:p>
          <a:p>
            <a:r>
              <a:rPr lang="ru-RU" dirty="0" smtClean="0">
                <a:solidFill>
                  <a:schemeClr val="bg1"/>
                </a:solidFill>
              </a:rPr>
              <a:t>О </a:t>
            </a:r>
            <a:r>
              <a:rPr lang="ru-RU" dirty="0">
                <a:solidFill>
                  <a:schemeClr val="bg1"/>
                </a:solidFill>
              </a:rPr>
              <a:t>примопредаји изборног </a:t>
            </a:r>
            <a:r>
              <a:rPr lang="ru-RU" dirty="0" err="1">
                <a:solidFill>
                  <a:schemeClr val="bg1"/>
                </a:solidFill>
              </a:rPr>
              <a:t>материјала</a:t>
            </a:r>
            <a:r>
              <a:rPr lang="ru-RU" dirty="0">
                <a:solidFill>
                  <a:schemeClr val="bg1"/>
                </a:solidFill>
              </a:rPr>
              <a:t> </a:t>
            </a:r>
            <a:r>
              <a:rPr lang="sr-Cyrl-RS" dirty="0" smtClean="0">
                <a:solidFill>
                  <a:schemeClr val="bg1"/>
                </a:solidFill>
              </a:rPr>
              <a:t>се </a:t>
            </a:r>
            <a:r>
              <a:rPr lang="ru-RU" dirty="0" err="1" smtClean="0">
                <a:solidFill>
                  <a:schemeClr val="bg1"/>
                </a:solidFill>
              </a:rPr>
              <a:t>сачињава</a:t>
            </a:r>
            <a:r>
              <a:rPr lang="ru-RU" dirty="0" smtClean="0">
                <a:solidFill>
                  <a:schemeClr val="bg1"/>
                </a:solidFill>
              </a:rPr>
              <a:t> </a:t>
            </a:r>
            <a:r>
              <a:rPr lang="ru-RU" dirty="0" err="1" smtClean="0">
                <a:solidFill>
                  <a:schemeClr val="bg1"/>
                </a:solidFill>
              </a:rPr>
              <a:t>посебан</a:t>
            </a:r>
            <a:r>
              <a:rPr lang="ru-RU" dirty="0" smtClean="0">
                <a:solidFill>
                  <a:schemeClr val="bg1"/>
                </a:solidFill>
              </a:rPr>
              <a:t> </a:t>
            </a:r>
            <a:r>
              <a:rPr lang="ru-RU" dirty="0">
                <a:solidFill>
                  <a:schemeClr val="bg1"/>
                </a:solidFill>
              </a:rPr>
              <a:t>записник о примопредаји</a:t>
            </a:r>
            <a:r>
              <a:rPr lang="ru-RU"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4109256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88537"/>
          </a:xfrm>
        </p:spPr>
        <p:txBody>
          <a:bodyPr/>
          <a:lstStyle/>
          <a:p>
            <a:r>
              <a:rPr lang="sr-Cyrl-RS" dirty="0" smtClean="0">
                <a:solidFill>
                  <a:schemeClr val="bg1"/>
                </a:solidFill>
              </a:rPr>
              <a:t>Припрема за почетак гласања</a:t>
            </a:r>
            <a:endParaRPr lang="en-US" dirty="0">
              <a:solidFill>
                <a:schemeClr val="bg1"/>
              </a:solidFill>
            </a:endParaRPr>
          </a:p>
        </p:txBody>
      </p:sp>
      <p:sp>
        <p:nvSpPr>
          <p:cNvPr id="3" name="Content Placeholder 2"/>
          <p:cNvSpPr>
            <a:spLocks noGrp="1"/>
          </p:cNvSpPr>
          <p:nvPr>
            <p:ph idx="1"/>
          </p:nvPr>
        </p:nvSpPr>
        <p:spPr>
          <a:xfrm>
            <a:off x="838200" y="1742831"/>
            <a:ext cx="10515600" cy="4434132"/>
          </a:xfrm>
        </p:spPr>
        <p:txBody>
          <a:bodyPr/>
          <a:lstStyle/>
          <a:p>
            <a:r>
              <a:rPr lang="ru-RU" dirty="0">
                <a:solidFill>
                  <a:schemeClr val="bg1"/>
                </a:solidFill>
              </a:rPr>
              <a:t>На дан одржавања избора, бирачки одбор се састаје најкасније у 6.00 часова на бирачком месту, како би извршио припреме за почетак гласања. </a:t>
            </a:r>
          </a:p>
          <a:p>
            <a:pPr marL="0" indent="0">
              <a:buNone/>
            </a:pPr>
            <a:r>
              <a:rPr lang="ru-RU" dirty="0">
                <a:solidFill>
                  <a:schemeClr val="bg1"/>
                </a:solidFill>
              </a:rPr>
              <a:t>ВАЖНО: Члан бирачког одбора и његов заменик могу да буду присутни на бирачком месту истовремено или да се смењују.</a:t>
            </a:r>
          </a:p>
          <a:p>
            <a:pPr marL="0" indent="0">
              <a:buNone/>
            </a:pPr>
            <a:r>
              <a:rPr lang="ru-RU" dirty="0">
                <a:solidFill>
                  <a:schemeClr val="bg1"/>
                </a:solidFill>
              </a:rPr>
              <a:t>Припрема за почетак гласања подразумева три кључна корака: </a:t>
            </a:r>
          </a:p>
          <a:p>
            <a:pPr marL="0" indent="0">
              <a:buNone/>
            </a:pPr>
            <a:r>
              <a:rPr lang="ru-RU" dirty="0" smtClean="0">
                <a:solidFill>
                  <a:schemeClr val="bg1"/>
                </a:solidFill>
              </a:rPr>
              <a:t>1) утврђивање </a:t>
            </a:r>
            <a:r>
              <a:rPr lang="ru-RU" dirty="0">
                <a:solidFill>
                  <a:schemeClr val="bg1"/>
                </a:solidFill>
              </a:rPr>
              <a:t>потпуности и исправности изборног материјала </a:t>
            </a:r>
          </a:p>
          <a:p>
            <a:pPr marL="0" indent="0">
              <a:buNone/>
            </a:pPr>
            <a:r>
              <a:rPr lang="ru-RU" dirty="0" smtClean="0">
                <a:solidFill>
                  <a:schemeClr val="bg1"/>
                </a:solidFill>
              </a:rPr>
              <a:t>2) уређивање </a:t>
            </a:r>
            <a:r>
              <a:rPr lang="ru-RU" dirty="0">
                <a:solidFill>
                  <a:schemeClr val="bg1"/>
                </a:solidFill>
              </a:rPr>
              <a:t>бирачког места и просторије за гласање </a:t>
            </a:r>
          </a:p>
          <a:p>
            <a:pPr marL="0" indent="0">
              <a:buNone/>
            </a:pPr>
            <a:r>
              <a:rPr lang="ru-RU" dirty="0" smtClean="0">
                <a:solidFill>
                  <a:schemeClr val="bg1"/>
                </a:solidFill>
              </a:rPr>
              <a:t>3) договор </a:t>
            </a:r>
            <a:r>
              <a:rPr lang="ru-RU" dirty="0">
                <a:solidFill>
                  <a:schemeClr val="bg1"/>
                </a:solidFill>
              </a:rPr>
              <a:t>о подели задужења</a:t>
            </a:r>
          </a:p>
          <a:p>
            <a:endParaRPr lang="en-US" dirty="0"/>
          </a:p>
        </p:txBody>
      </p:sp>
    </p:spTree>
    <p:extLst>
      <p:ext uri="{BB962C8B-B14F-4D97-AF65-F5344CB8AC3E}">
        <p14:creationId xmlns:p14="http://schemas.microsoft.com/office/powerpoint/2010/main" val="6956733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8092"/>
            <a:ext cx="10515600" cy="5418871"/>
          </a:xfrm>
        </p:spPr>
        <p:txBody>
          <a:bodyPr>
            <a:normAutofit fontScale="70000" lnSpcReduction="20000"/>
          </a:bodyPr>
          <a:lstStyle/>
          <a:p>
            <a:pPr marL="0" indent="0">
              <a:buNone/>
            </a:pPr>
            <a:r>
              <a:rPr lang="ru-RU" dirty="0" smtClean="0">
                <a:solidFill>
                  <a:schemeClr val="bg1"/>
                </a:solidFill>
              </a:rPr>
              <a:t>У </a:t>
            </a:r>
            <a:r>
              <a:rPr lang="ru-RU" dirty="0">
                <a:solidFill>
                  <a:schemeClr val="bg1"/>
                </a:solidFill>
              </a:rPr>
              <a:t>случају да нешто од изборног материјала недостаје бирачки одбор о томе одмах </a:t>
            </a:r>
            <a:r>
              <a:rPr lang="ru-RU" dirty="0" err="1">
                <a:solidFill>
                  <a:schemeClr val="bg1"/>
                </a:solidFill>
              </a:rPr>
              <a:t>обавештава</a:t>
            </a:r>
            <a:r>
              <a:rPr lang="ru-RU" dirty="0">
                <a:solidFill>
                  <a:schemeClr val="bg1"/>
                </a:solidFill>
              </a:rPr>
              <a:t> </a:t>
            </a:r>
            <a:r>
              <a:rPr lang="ru-RU" dirty="0" err="1" smtClean="0">
                <a:solidFill>
                  <a:schemeClr val="bg1"/>
                </a:solidFill>
              </a:rPr>
              <a:t>изборну</a:t>
            </a:r>
            <a:r>
              <a:rPr lang="ru-RU" dirty="0" smtClean="0">
                <a:solidFill>
                  <a:schemeClr val="bg1"/>
                </a:solidFill>
              </a:rPr>
              <a:t> </a:t>
            </a:r>
            <a:r>
              <a:rPr lang="ru-RU" dirty="0">
                <a:solidFill>
                  <a:schemeClr val="bg1"/>
                </a:solidFill>
              </a:rPr>
              <a:t>комисију. </a:t>
            </a:r>
          </a:p>
          <a:p>
            <a:pPr marL="0" indent="0">
              <a:buNone/>
            </a:pPr>
            <a:r>
              <a:rPr lang="ru-RU" dirty="0">
                <a:solidFill>
                  <a:schemeClr val="bg1"/>
                </a:solidFill>
              </a:rPr>
              <a:t>Да би гласање могло да почне, нужно је да на бирачко месту буде следећи изборни материјал:</a:t>
            </a:r>
          </a:p>
          <a:p>
            <a:pPr marL="0" indent="0">
              <a:buNone/>
            </a:pPr>
            <a:r>
              <a:rPr lang="ru-RU" dirty="0" smtClean="0">
                <a:solidFill>
                  <a:schemeClr val="bg1"/>
                </a:solidFill>
              </a:rPr>
              <a:t>1) </a:t>
            </a:r>
            <a:r>
              <a:rPr lang="ru-RU" dirty="0" err="1" smtClean="0">
                <a:solidFill>
                  <a:schemeClr val="bg1"/>
                </a:solidFill>
              </a:rPr>
              <a:t>Збирна</a:t>
            </a:r>
            <a:r>
              <a:rPr lang="ru-RU" dirty="0" smtClean="0">
                <a:solidFill>
                  <a:schemeClr val="bg1"/>
                </a:solidFill>
              </a:rPr>
              <a:t> </a:t>
            </a:r>
            <a:r>
              <a:rPr lang="ru-RU" dirty="0">
                <a:solidFill>
                  <a:schemeClr val="bg1"/>
                </a:solidFill>
              </a:rPr>
              <a:t>изборна листа кандидата за </a:t>
            </a:r>
            <a:r>
              <a:rPr lang="ru-RU" dirty="0" err="1" smtClean="0">
                <a:solidFill>
                  <a:schemeClr val="bg1"/>
                </a:solidFill>
              </a:rPr>
              <a:t>одборнике</a:t>
            </a:r>
            <a:endParaRPr lang="ru-RU" dirty="0" smtClean="0">
              <a:solidFill>
                <a:schemeClr val="bg1"/>
              </a:solidFill>
            </a:endParaRPr>
          </a:p>
          <a:p>
            <a:pPr marL="0" indent="0">
              <a:buNone/>
            </a:pPr>
            <a:r>
              <a:rPr lang="ru-RU" dirty="0" smtClean="0">
                <a:solidFill>
                  <a:schemeClr val="bg1"/>
                </a:solidFill>
              </a:rPr>
              <a:t>2) Извод </a:t>
            </a:r>
            <a:r>
              <a:rPr lang="ru-RU" dirty="0">
                <a:solidFill>
                  <a:schemeClr val="bg1"/>
                </a:solidFill>
              </a:rPr>
              <a:t>из бирачког списка за </a:t>
            </a:r>
            <a:r>
              <a:rPr lang="ru-RU" dirty="0" err="1" smtClean="0">
                <a:solidFill>
                  <a:schemeClr val="bg1"/>
                </a:solidFill>
              </a:rPr>
              <a:t>гласање</a:t>
            </a:r>
            <a:endParaRPr lang="ru-RU" dirty="0" smtClean="0">
              <a:solidFill>
                <a:schemeClr val="bg1"/>
              </a:solidFill>
            </a:endParaRPr>
          </a:p>
          <a:p>
            <a:pPr marL="0" indent="0">
              <a:buNone/>
            </a:pPr>
            <a:r>
              <a:rPr lang="ru-RU" dirty="0">
                <a:solidFill>
                  <a:schemeClr val="bg1"/>
                </a:solidFill>
              </a:rPr>
              <a:t>3</a:t>
            </a:r>
            <a:r>
              <a:rPr lang="ru-RU" dirty="0" smtClean="0">
                <a:solidFill>
                  <a:schemeClr val="bg1"/>
                </a:solidFill>
              </a:rPr>
              <a:t>) Гласачки </a:t>
            </a:r>
            <a:r>
              <a:rPr lang="ru-RU" dirty="0">
                <a:solidFill>
                  <a:schemeClr val="bg1"/>
                </a:solidFill>
              </a:rPr>
              <a:t>листићи за </a:t>
            </a:r>
            <a:r>
              <a:rPr lang="ru-RU" dirty="0" err="1">
                <a:solidFill>
                  <a:schemeClr val="bg1"/>
                </a:solidFill>
              </a:rPr>
              <a:t>гласање</a:t>
            </a:r>
            <a:r>
              <a:rPr lang="ru-RU" dirty="0">
                <a:solidFill>
                  <a:schemeClr val="bg1"/>
                </a:solidFill>
              </a:rPr>
              <a:t> </a:t>
            </a:r>
            <a:r>
              <a:rPr lang="ru-RU" dirty="0" smtClean="0">
                <a:solidFill>
                  <a:schemeClr val="bg1"/>
                </a:solidFill>
              </a:rPr>
              <a:t>(</a:t>
            </a:r>
            <a:r>
              <a:rPr lang="ru-RU" dirty="0">
                <a:solidFill>
                  <a:schemeClr val="bg1"/>
                </a:solidFill>
              </a:rPr>
              <a:t>није неопходан тачан број!)</a:t>
            </a:r>
          </a:p>
          <a:p>
            <a:pPr marL="0" indent="0">
              <a:buNone/>
            </a:pPr>
            <a:r>
              <a:rPr lang="ru-RU" dirty="0">
                <a:solidFill>
                  <a:schemeClr val="bg1"/>
                </a:solidFill>
              </a:rPr>
              <a:t>4</a:t>
            </a:r>
            <a:r>
              <a:rPr lang="ru-RU" dirty="0" smtClean="0">
                <a:solidFill>
                  <a:schemeClr val="bg1"/>
                </a:solidFill>
              </a:rPr>
              <a:t>) </a:t>
            </a:r>
            <a:r>
              <a:rPr lang="ru-RU" dirty="0" err="1" smtClean="0">
                <a:solidFill>
                  <a:schemeClr val="bg1"/>
                </a:solidFill>
              </a:rPr>
              <a:t>Контролни</a:t>
            </a:r>
            <a:r>
              <a:rPr lang="ru-RU" dirty="0" smtClean="0">
                <a:solidFill>
                  <a:schemeClr val="bg1"/>
                </a:solidFill>
              </a:rPr>
              <a:t> лист </a:t>
            </a:r>
            <a:r>
              <a:rPr lang="ru-RU" dirty="0">
                <a:solidFill>
                  <a:schemeClr val="bg1"/>
                </a:solidFill>
              </a:rPr>
              <a:t>за проверу исправности </a:t>
            </a:r>
            <a:r>
              <a:rPr lang="ru-RU" dirty="0" err="1" smtClean="0">
                <a:solidFill>
                  <a:schemeClr val="bg1"/>
                </a:solidFill>
              </a:rPr>
              <a:t>гласачке</a:t>
            </a:r>
            <a:r>
              <a:rPr lang="ru-RU" dirty="0" smtClean="0">
                <a:solidFill>
                  <a:schemeClr val="bg1"/>
                </a:solidFill>
              </a:rPr>
              <a:t> </a:t>
            </a:r>
            <a:r>
              <a:rPr lang="ru-RU" dirty="0" err="1" smtClean="0">
                <a:solidFill>
                  <a:schemeClr val="bg1"/>
                </a:solidFill>
              </a:rPr>
              <a:t>кутије</a:t>
            </a:r>
            <a:endParaRPr lang="ru-RU" dirty="0">
              <a:solidFill>
                <a:schemeClr val="bg1"/>
              </a:solidFill>
            </a:endParaRPr>
          </a:p>
          <a:p>
            <a:pPr marL="0" indent="0">
              <a:buNone/>
            </a:pPr>
            <a:r>
              <a:rPr lang="ru-RU" dirty="0">
                <a:solidFill>
                  <a:schemeClr val="bg1"/>
                </a:solidFill>
              </a:rPr>
              <a:t>5</a:t>
            </a:r>
            <a:r>
              <a:rPr lang="ru-RU" dirty="0" smtClean="0">
                <a:solidFill>
                  <a:schemeClr val="bg1"/>
                </a:solidFill>
              </a:rPr>
              <a:t>) </a:t>
            </a:r>
            <a:r>
              <a:rPr lang="ru-RU" dirty="0" err="1" smtClean="0">
                <a:solidFill>
                  <a:schemeClr val="bg1"/>
                </a:solidFill>
              </a:rPr>
              <a:t>Гласачка</a:t>
            </a:r>
            <a:r>
              <a:rPr lang="ru-RU" dirty="0" smtClean="0">
                <a:solidFill>
                  <a:schemeClr val="bg1"/>
                </a:solidFill>
              </a:rPr>
              <a:t> </a:t>
            </a:r>
            <a:r>
              <a:rPr lang="ru-RU" dirty="0" err="1" smtClean="0">
                <a:solidFill>
                  <a:schemeClr val="bg1"/>
                </a:solidFill>
              </a:rPr>
              <a:t>кутија</a:t>
            </a:r>
            <a:endParaRPr lang="ru-RU" dirty="0">
              <a:solidFill>
                <a:schemeClr val="bg1"/>
              </a:solidFill>
            </a:endParaRPr>
          </a:p>
          <a:p>
            <a:pPr marL="0" indent="0">
              <a:buNone/>
            </a:pPr>
            <a:r>
              <a:rPr lang="ru-RU" dirty="0">
                <a:solidFill>
                  <a:schemeClr val="bg1"/>
                </a:solidFill>
              </a:rPr>
              <a:t>6</a:t>
            </a:r>
            <a:r>
              <a:rPr lang="ru-RU" dirty="0" smtClean="0">
                <a:solidFill>
                  <a:schemeClr val="bg1"/>
                </a:solidFill>
              </a:rPr>
              <a:t>) Један </a:t>
            </a:r>
            <a:r>
              <a:rPr lang="ru-RU" dirty="0">
                <a:solidFill>
                  <a:schemeClr val="bg1"/>
                </a:solidFill>
              </a:rPr>
              <a:t>спреј за обележавање прста бирача</a:t>
            </a:r>
          </a:p>
          <a:p>
            <a:pPr marL="0" indent="0">
              <a:buNone/>
            </a:pPr>
            <a:r>
              <a:rPr lang="ru-RU" dirty="0">
                <a:solidFill>
                  <a:schemeClr val="bg1"/>
                </a:solidFill>
              </a:rPr>
              <a:t>7</a:t>
            </a:r>
            <a:r>
              <a:rPr lang="ru-RU" dirty="0" smtClean="0">
                <a:solidFill>
                  <a:schemeClr val="bg1"/>
                </a:solidFill>
              </a:rPr>
              <a:t>) Једна </a:t>
            </a:r>
            <a:r>
              <a:rPr lang="ru-RU" dirty="0">
                <a:solidFill>
                  <a:schemeClr val="bg1"/>
                </a:solidFill>
              </a:rPr>
              <a:t>УВ-лампа</a:t>
            </a:r>
          </a:p>
          <a:p>
            <a:pPr marL="0" indent="0">
              <a:buNone/>
            </a:pPr>
            <a:r>
              <a:rPr lang="ru-RU" dirty="0">
                <a:solidFill>
                  <a:schemeClr val="bg1"/>
                </a:solidFill>
              </a:rPr>
              <a:t>8</a:t>
            </a:r>
            <a:r>
              <a:rPr lang="ru-RU" dirty="0" smtClean="0">
                <a:solidFill>
                  <a:schemeClr val="bg1"/>
                </a:solidFill>
              </a:rPr>
              <a:t>) Најмање </a:t>
            </a:r>
            <a:r>
              <a:rPr lang="ru-RU" dirty="0">
                <a:solidFill>
                  <a:schemeClr val="bg1"/>
                </a:solidFill>
              </a:rPr>
              <a:t>један параван за обезбеђивање тајности гласања</a:t>
            </a:r>
          </a:p>
          <a:p>
            <a:pPr marL="0" indent="0">
              <a:buNone/>
            </a:pPr>
            <a:r>
              <a:rPr lang="ru-RU" dirty="0">
                <a:solidFill>
                  <a:schemeClr val="bg1"/>
                </a:solidFill>
              </a:rPr>
              <a:t>9</a:t>
            </a:r>
            <a:r>
              <a:rPr lang="ru-RU" dirty="0" smtClean="0">
                <a:solidFill>
                  <a:schemeClr val="bg1"/>
                </a:solidFill>
              </a:rPr>
              <a:t>) Јемственик </a:t>
            </a:r>
            <a:r>
              <a:rPr lang="ru-RU" dirty="0">
                <a:solidFill>
                  <a:schemeClr val="bg1"/>
                </a:solidFill>
              </a:rPr>
              <a:t>и налепнице за печаћење гласачке кутије</a:t>
            </a:r>
          </a:p>
          <a:p>
            <a:pPr marL="0" indent="0">
              <a:buNone/>
            </a:pPr>
            <a:r>
              <a:rPr lang="ru-RU" dirty="0" smtClean="0">
                <a:solidFill>
                  <a:schemeClr val="bg1"/>
                </a:solidFill>
              </a:rPr>
              <a:t>Само </a:t>
            </a:r>
            <a:r>
              <a:rPr lang="ru-RU" dirty="0">
                <a:solidFill>
                  <a:schemeClr val="bg1"/>
                </a:solidFill>
              </a:rPr>
              <a:t>ако недостаје нешто од овог материјала, гласање не може почне</a:t>
            </a:r>
            <a:r>
              <a:rPr lang="ru-RU" dirty="0" smtClean="0">
                <a:solidFill>
                  <a:schemeClr val="bg1"/>
                </a:solidFill>
              </a:rPr>
              <a:t>.</a:t>
            </a:r>
          </a:p>
          <a:p>
            <a:pPr marL="0" indent="0">
              <a:buNone/>
            </a:pPr>
            <a:r>
              <a:rPr lang="ru-RU" dirty="0">
                <a:solidFill>
                  <a:schemeClr val="bg1"/>
                </a:solidFill>
              </a:rPr>
              <a:t>Пошто утврди да располаже изборним материјалом </a:t>
            </a:r>
            <a:r>
              <a:rPr lang="ru-RU" dirty="0" smtClean="0">
                <a:solidFill>
                  <a:schemeClr val="bg1"/>
                </a:solidFill>
              </a:rPr>
              <a:t>неопходним </a:t>
            </a:r>
            <a:r>
              <a:rPr lang="ru-RU" dirty="0">
                <a:solidFill>
                  <a:schemeClr val="bg1"/>
                </a:solidFill>
              </a:rPr>
              <a:t>за почетак гласања, чланови бирачког </a:t>
            </a:r>
            <a:r>
              <a:rPr lang="ru-RU" dirty="0" smtClean="0">
                <a:solidFill>
                  <a:schemeClr val="bg1"/>
                </a:solidFill>
              </a:rPr>
              <a:t>одбора приступају </a:t>
            </a:r>
            <a:r>
              <a:rPr lang="ru-RU" dirty="0">
                <a:solidFill>
                  <a:schemeClr val="bg1"/>
                </a:solidFill>
              </a:rPr>
              <a:t>уређивању бирачког места и просторије за гласање.</a:t>
            </a:r>
          </a:p>
          <a:p>
            <a:pPr marL="0" indent="0">
              <a:buNone/>
            </a:pPr>
            <a:endParaRPr lang="ru-RU" dirty="0">
              <a:solidFill>
                <a:schemeClr val="bg1"/>
              </a:solidFill>
            </a:endParaRPr>
          </a:p>
          <a:p>
            <a:endParaRPr lang="en-US" dirty="0"/>
          </a:p>
        </p:txBody>
      </p:sp>
    </p:spTree>
    <p:extLst>
      <p:ext uri="{BB962C8B-B14F-4D97-AF65-F5344CB8AC3E}">
        <p14:creationId xmlns:p14="http://schemas.microsoft.com/office/powerpoint/2010/main" val="2065817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5921"/>
          </a:xfrm>
        </p:spPr>
        <p:txBody>
          <a:bodyPr>
            <a:normAutofit fontScale="90000"/>
          </a:bodyPr>
          <a:lstStyle/>
          <a:p>
            <a:r>
              <a:rPr lang="sr-Cyrl-RS" dirty="0">
                <a:solidFill>
                  <a:schemeClr val="bg1"/>
                </a:solidFill>
              </a:rPr>
              <a:t>Уређење бирачког </a:t>
            </a:r>
            <a:r>
              <a:rPr lang="sr-Cyrl-RS" dirty="0" smtClean="0">
                <a:solidFill>
                  <a:schemeClr val="bg1"/>
                </a:solidFill>
              </a:rPr>
              <a:t>места и просторије за гласање </a:t>
            </a:r>
            <a:endParaRPr lang="en-US" dirty="0">
              <a:solidFill>
                <a:schemeClr val="bg1"/>
              </a:solidFill>
            </a:endParaRPr>
          </a:p>
        </p:txBody>
      </p:sp>
      <p:sp>
        <p:nvSpPr>
          <p:cNvPr id="3" name="Content Placeholder 2"/>
          <p:cNvSpPr>
            <a:spLocks noGrp="1"/>
          </p:cNvSpPr>
          <p:nvPr>
            <p:ph idx="1"/>
          </p:nvPr>
        </p:nvSpPr>
        <p:spPr>
          <a:xfrm>
            <a:off x="838200" y="1508369"/>
            <a:ext cx="10515600" cy="4668594"/>
          </a:xfrm>
        </p:spPr>
        <p:txBody>
          <a:bodyPr>
            <a:normAutofit lnSpcReduction="10000"/>
          </a:bodyPr>
          <a:lstStyle/>
          <a:p>
            <a:r>
              <a:rPr lang="ru-RU" dirty="0" smtClean="0">
                <a:solidFill>
                  <a:schemeClr val="bg1"/>
                </a:solidFill>
              </a:rPr>
              <a:t>На </a:t>
            </a:r>
            <a:r>
              <a:rPr lang="ru-RU" dirty="0">
                <a:solidFill>
                  <a:schemeClr val="bg1"/>
                </a:solidFill>
              </a:rPr>
              <a:t>улазу у објекат у којем </a:t>
            </a:r>
            <a:r>
              <a:rPr lang="ru-RU" dirty="0" smtClean="0">
                <a:solidFill>
                  <a:schemeClr val="bg1"/>
                </a:solidFill>
              </a:rPr>
              <a:t>се </a:t>
            </a:r>
            <a:r>
              <a:rPr lang="ru-RU" dirty="0">
                <a:solidFill>
                  <a:schemeClr val="bg1"/>
                </a:solidFill>
              </a:rPr>
              <a:t>налази бирачко место, истиче се ознака бирачког места </a:t>
            </a:r>
            <a:endParaRPr lang="ru-RU" dirty="0" smtClean="0">
              <a:solidFill>
                <a:schemeClr val="bg1"/>
              </a:solidFill>
            </a:endParaRPr>
          </a:p>
          <a:p>
            <a:r>
              <a:rPr lang="ru-RU" dirty="0" err="1" smtClean="0">
                <a:solidFill>
                  <a:schemeClr val="bg1"/>
                </a:solidFill>
              </a:rPr>
              <a:t>Ако</a:t>
            </a:r>
            <a:r>
              <a:rPr lang="ru-RU" dirty="0" smtClean="0">
                <a:solidFill>
                  <a:schemeClr val="bg1"/>
                </a:solidFill>
              </a:rPr>
              <a:t> у </a:t>
            </a:r>
            <a:r>
              <a:rPr lang="ru-RU" dirty="0" err="1" smtClean="0">
                <a:solidFill>
                  <a:schemeClr val="bg1"/>
                </a:solidFill>
              </a:rPr>
              <a:t>објекту</a:t>
            </a:r>
            <a:r>
              <a:rPr lang="ru-RU" dirty="0" smtClean="0">
                <a:solidFill>
                  <a:schemeClr val="bg1"/>
                </a:solidFill>
              </a:rPr>
              <a:t> </a:t>
            </a:r>
            <a:r>
              <a:rPr lang="ru-RU" dirty="0" err="1" smtClean="0">
                <a:solidFill>
                  <a:schemeClr val="bg1"/>
                </a:solidFill>
              </a:rPr>
              <a:t>има</a:t>
            </a:r>
            <a:r>
              <a:rPr lang="ru-RU" dirty="0" smtClean="0">
                <a:solidFill>
                  <a:schemeClr val="bg1"/>
                </a:solidFill>
              </a:rPr>
              <a:t> </a:t>
            </a:r>
            <a:r>
              <a:rPr lang="ru-RU" dirty="0" err="1" smtClean="0">
                <a:solidFill>
                  <a:schemeClr val="bg1"/>
                </a:solidFill>
              </a:rPr>
              <a:t>више</a:t>
            </a:r>
            <a:r>
              <a:rPr lang="ru-RU" dirty="0" smtClean="0">
                <a:solidFill>
                  <a:schemeClr val="bg1"/>
                </a:solidFill>
              </a:rPr>
              <a:t> </a:t>
            </a:r>
            <a:r>
              <a:rPr lang="ru-RU" dirty="0" err="1" smtClean="0">
                <a:solidFill>
                  <a:schemeClr val="bg1"/>
                </a:solidFill>
              </a:rPr>
              <a:t>бирачких</a:t>
            </a:r>
            <a:r>
              <a:rPr lang="ru-RU" dirty="0" smtClean="0">
                <a:solidFill>
                  <a:schemeClr val="bg1"/>
                </a:solidFill>
              </a:rPr>
              <a:t> места, </a:t>
            </a:r>
            <a:r>
              <a:rPr lang="ru-RU" dirty="0" err="1" smtClean="0">
                <a:solidFill>
                  <a:schemeClr val="bg1"/>
                </a:solidFill>
              </a:rPr>
              <a:t>постављају</a:t>
            </a:r>
            <a:r>
              <a:rPr lang="ru-RU" dirty="0" smtClean="0">
                <a:solidFill>
                  <a:schemeClr val="bg1"/>
                </a:solidFill>
              </a:rPr>
              <a:t> се </a:t>
            </a:r>
            <a:r>
              <a:rPr lang="ru-RU" dirty="0" err="1" smtClean="0">
                <a:solidFill>
                  <a:schemeClr val="bg1"/>
                </a:solidFill>
              </a:rPr>
              <a:t>одговарајући</a:t>
            </a:r>
            <a:r>
              <a:rPr lang="ru-RU" dirty="0" smtClean="0">
                <a:solidFill>
                  <a:schemeClr val="bg1"/>
                </a:solidFill>
              </a:rPr>
              <a:t> </a:t>
            </a:r>
            <a:r>
              <a:rPr lang="ru-RU" dirty="0" err="1" smtClean="0">
                <a:solidFill>
                  <a:schemeClr val="bg1"/>
                </a:solidFill>
              </a:rPr>
              <a:t>путокази</a:t>
            </a:r>
            <a:endParaRPr lang="ru-RU" dirty="0" smtClean="0">
              <a:solidFill>
                <a:schemeClr val="bg1"/>
              </a:solidFill>
            </a:endParaRPr>
          </a:p>
          <a:p>
            <a:r>
              <a:rPr lang="ru-RU" dirty="0" smtClean="0">
                <a:solidFill>
                  <a:schemeClr val="bg1"/>
                </a:solidFill>
              </a:rPr>
              <a:t>Испред </a:t>
            </a:r>
            <a:r>
              <a:rPr lang="ru-RU" dirty="0">
                <a:solidFill>
                  <a:schemeClr val="bg1"/>
                </a:solidFill>
              </a:rPr>
              <a:t>просторије у којој је </a:t>
            </a:r>
            <a:r>
              <a:rPr lang="ru-RU" dirty="0" smtClean="0">
                <a:solidFill>
                  <a:schemeClr val="bg1"/>
                </a:solidFill>
              </a:rPr>
              <a:t>бирачко </a:t>
            </a:r>
            <a:r>
              <a:rPr lang="ru-RU" dirty="0">
                <a:solidFill>
                  <a:schemeClr val="bg1"/>
                </a:solidFill>
              </a:rPr>
              <a:t>место истичу се: ознака бирачког места, Збирна изборна листа кандидата за </a:t>
            </a:r>
            <a:r>
              <a:rPr lang="ru-RU" dirty="0" err="1" smtClean="0">
                <a:solidFill>
                  <a:schemeClr val="bg1"/>
                </a:solidFill>
              </a:rPr>
              <a:t>одборнике</a:t>
            </a:r>
            <a:r>
              <a:rPr lang="ru-RU" dirty="0" smtClean="0">
                <a:solidFill>
                  <a:schemeClr val="bg1"/>
                </a:solidFill>
              </a:rPr>
              <a:t> и </a:t>
            </a:r>
            <a:r>
              <a:rPr lang="ru-RU" dirty="0">
                <a:solidFill>
                  <a:schemeClr val="bg1"/>
                </a:solidFill>
              </a:rPr>
              <a:t>информативни постери за </a:t>
            </a:r>
            <a:r>
              <a:rPr lang="ru-RU" dirty="0" err="1">
                <a:solidFill>
                  <a:schemeClr val="bg1"/>
                </a:solidFill>
              </a:rPr>
              <a:t>бираче</a:t>
            </a:r>
            <a:r>
              <a:rPr lang="ru-RU" dirty="0">
                <a:solidFill>
                  <a:schemeClr val="bg1"/>
                </a:solidFill>
              </a:rPr>
              <a:t> </a:t>
            </a:r>
            <a:endParaRPr lang="ru-RU" dirty="0" smtClean="0">
              <a:solidFill>
                <a:schemeClr val="bg1"/>
              </a:solidFill>
            </a:endParaRPr>
          </a:p>
          <a:p>
            <a:r>
              <a:rPr lang="ru-RU" dirty="0" err="1" smtClean="0">
                <a:solidFill>
                  <a:schemeClr val="bg1"/>
                </a:solidFill>
              </a:rPr>
              <a:t>испред</a:t>
            </a:r>
            <a:r>
              <a:rPr lang="ru-RU" dirty="0" smtClean="0">
                <a:solidFill>
                  <a:schemeClr val="bg1"/>
                </a:solidFill>
              </a:rPr>
              <a:t> </a:t>
            </a:r>
            <a:r>
              <a:rPr lang="ru-RU" dirty="0" err="1">
                <a:solidFill>
                  <a:schemeClr val="bg1"/>
                </a:solidFill>
              </a:rPr>
              <a:t>просторије</a:t>
            </a:r>
            <a:r>
              <a:rPr lang="ru-RU" dirty="0">
                <a:solidFill>
                  <a:schemeClr val="bg1"/>
                </a:solidFill>
              </a:rPr>
              <a:t> у </a:t>
            </a:r>
            <a:r>
              <a:rPr lang="ru-RU" dirty="0" err="1">
                <a:solidFill>
                  <a:schemeClr val="bg1"/>
                </a:solidFill>
              </a:rPr>
              <a:t>којој</a:t>
            </a:r>
            <a:r>
              <a:rPr lang="ru-RU" dirty="0">
                <a:solidFill>
                  <a:schemeClr val="bg1"/>
                </a:solidFill>
              </a:rPr>
              <a:t> </a:t>
            </a:r>
            <a:r>
              <a:rPr lang="ru-RU" dirty="0" err="1">
                <a:solidFill>
                  <a:schemeClr val="bg1"/>
                </a:solidFill>
              </a:rPr>
              <a:t>је</a:t>
            </a:r>
            <a:r>
              <a:rPr lang="ru-RU" dirty="0">
                <a:solidFill>
                  <a:schemeClr val="bg1"/>
                </a:solidFill>
              </a:rPr>
              <a:t> </a:t>
            </a:r>
            <a:r>
              <a:rPr lang="ru-RU" dirty="0" err="1">
                <a:solidFill>
                  <a:schemeClr val="bg1"/>
                </a:solidFill>
              </a:rPr>
              <a:t>бирачко</a:t>
            </a:r>
            <a:r>
              <a:rPr lang="ru-RU" dirty="0">
                <a:solidFill>
                  <a:schemeClr val="bg1"/>
                </a:solidFill>
              </a:rPr>
              <a:t> место треба да </a:t>
            </a:r>
            <a:r>
              <a:rPr lang="ru-RU" dirty="0" err="1">
                <a:solidFill>
                  <a:schemeClr val="bg1"/>
                </a:solidFill>
              </a:rPr>
              <a:t>стоји</a:t>
            </a:r>
            <a:r>
              <a:rPr lang="ru-RU" dirty="0">
                <a:solidFill>
                  <a:schemeClr val="bg1"/>
                </a:solidFill>
              </a:rPr>
              <a:t> </a:t>
            </a:r>
            <a:r>
              <a:rPr lang="ru-RU" dirty="0" err="1">
                <a:solidFill>
                  <a:schemeClr val="bg1"/>
                </a:solidFill>
              </a:rPr>
              <a:t>члан</a:t>
            </a:r>
            <a:r>
              <a:rPr lang="ru-RU" dirty="0">
                <a:solidFill>
                  <a:schemeClr val="bg1"/>
                </a:solidFill>
              </a:rPr>
              <a:t> </a:t>
            </a:r>
            <a:r>
              <a:rPr lang="ru-RU" dirty="0" err="1">
                <a:solidFill>
                  <a:schemeClr val="bg1"/>
                </a:solidFill>
              </a:rPr>
              <a:t>бирачког</a:t>
            </a:r>
            <a:r>
              <a:rPr lang="ru-RU" dirty="0">
                <a:solidFill>
                  <a:schemeClr val="bg1"/>
                </a:solidFill>
              </a:rPr>
              <a:t> </a:t>
            </a:r>
            <a:r>
              <a:rPr lang="ru-RU" dirty="0" err="1">
                <a:solidFill>
                  <a:schemeClr val="bg1"/>
                </a:solidFill>
              </a:rPr>
              <a:t>одбора</a:t>
            </a:r>
            <a:r>
              <a:rPr lang="ru-RU" dirty="0">
                <a:solidFill>
                  <a:schemeClr val="bg1"/>
                </a:solidFill>
              </a:rPr>
              <a:t> </a:t>
            </a:r>
            <a:r>
              <a:rPr lang="ru-RU" dirty="0" err="1">
                <a:solidFill>
                  <a:schemeClr val="bg1"/>
                </a:solidFill>
              </a:rPr>
              <a:t>који</a:t>
            </a:r>
            <a:r>
              <a:rPr lang="ru-RU" dirty="0">
                <a:solidFill>
                  <a:schemeClr val="bg1"/>
                </a:solidFill>
              </a:rPr>
              <a:t> </a:t>
            </a:r>
            <a:r>
              <a:rPr lang="ru-RU" dirty="0" err="1">
                <a:solidFill>
                  <a:schemeClr val="bg1"/>
                </a:solidFill>
              </a:rPr>
              <a:t>упознаје</a:t>
            </a:r>
            <a:r>
              <a:rPr lang="ru-RU" dirty="0">
                <a:solidFill>
                  <a:schemeClr val="bg1"/>
                </a:solidFill>
              </a:rPr>
              <a:t> </a:t>
            </a:r>
            <a:r>
              <a:rPr lang="ru-RU" dirty="0" err="1">
                <a:solidFill>
                  <a:schemeClr val="bg1"/>
                </a:solidFill>
              </a:rPr>
              <a:t>бираче</a:t>
            </a:r>
            <a:r>
              <a:rPr lang="ru-RU" dirty="0">
                <a:solidFill>
                  <a:schemeClr val="bg1"/>
                </a:solidFill>
              </a:rPr>
              <a:t> о начину </a:t>
            </a:r>
            <a:r>
              <a:rPr lang="ru-RU" dirty="0" err="1">
                <a:solidFill>
                  <a:schemeClr val="bg1"/>
                </a:solidFill>
              </a:rPr>
              <a:t>кретања</a:t>
            </a:r>
            <a:r>
              <a:rPr lang="ru-RU" dirty="0">
                <a:solidFill>
                  <a:schemeClr val="bg1"/>
                </a:solidFill>
              </a:rPr>
              <a:t> </a:t>
            </a:r>
            <a:r>
              <a:rPr lang="ru-RU" dirty="0" err="1">
                <a:solidFill>
                  <a:schemeClr val="bg1"/>
                </a:solidFill>
              </a:rPr>
              <a:t>кроз</a:t>
            </a:r>
            <a:r>
              <a:rPr lang="ru-RU" dirty="0">
                <a:solidFill>
                  <a:schemeClr val="bg1"/>
                </a:solidFill>
              </a:rPr>
              <a:t> </a:t>
            </a:r>
            <a:r>
              <a:rPr lang="ru-RU" dirty="0" err="1">
                <a:solidFill>
                  <a:schemeClr val="bg1"/>
                </a:solidFill>
              </a:rPr>
              <a:t>просторију</a:t>
            </a:r>
            <a:r>
              <a:rPr lang="ru-RU" dirty="0">
                <a:solidFill>
                  <a:schemeClr val="bg1"/>
                </a:solidFill>
              </a:rPr>
              <a:t> за </a:t>
            </a:r>
            <a:r>
              <a:rPr lang="ru-RU" dirty="0" err="1">
                <a:solidFill>
                  <a:schemeClr val="bg1"/>
                </a:solidFill>
              </a:rPr>
              <a:t>гласање</a:t>
            </a:r>
            <a:r>
              <a:rPr lang="ru-RU" dirty="0">
                <a:solidFill>
                  <a:schemeClr val="bg1"/>
                </a:solidFill>
              </a:rPr>
              <a:t> и води </a:t>
            </a:r>
            <a:r>
              <a:rPr lang="ru-RU" dirty="0" err="1">
                <a:solidFill>
                  <a:schemeClr val="bg1"/>
                </a:solidFill>
              </a:rPr>
              <a:t>рачуна</a:t>
            </a:r>
            <a:r>
              <a:rPr lang="ru-RU" dirty="0">
                <a:solidFill>
                  <a:schemeClr val="bg1"/>
                </a:solidFill>
              </a:rPr>
              <a:t> о томе да у </a:t>
            </a:r>
            <a:r>
              <a:rPr lang="ru-RU" dirty="0" err="1">
                <a:solidFill>
                  <a:schemeClr val="bg1"/>
                </a:solidFill>
              </a:rPr>
              <a:t>просторији</a:t>
            </a:r>
            <a:r>
              <a:rPr lang="ru-RU" dirty="0">
                <a:solidFill>
                  <a:schemeClr val="bg1"/>
                </a:solidFill>
              </a:rPr>
              <a:t> буде само </a:t>
            </a:r>
            <a:r>
              <a:rPr lang="ru-RU" dirty="0" err="1">
                <a:solidFill>
                  <a:schemeClr val="bg1"/>
                </a:solidFill>
              </a:rPr>
              <a:t>онолико</a:t>
            </a:r>
            <a:r>
              <a:rPr lang="ru-RU" dirty="0">
                <a:solidFill>
                  <a:schemeClr val="bg1"/>
                </a:solidFill>
              </a:rPr>
              <a:t> </a:t>
            </a:r>
            <a:r>
              <a:rPr lang="ru-RU" dirty="0" err="1">
                <a:solidFill>
                  <a:schemeClr val="bg1"/>
                </a:solidFill>
              </a:rPr>
              <a:t>бирача</a:t>
            </a:r>
            <a:r>
              <a:rPr lang="ru-RU" dirty="0">
                <a:solidFill>
                  <a:schemeClr val="bg1"/>
                </a:solidFill>
              </a:rPr>
              <a:t> </a:t>
            </a:r>
            <a:r>
              <a:rPr lang="ru-RU" dirty="0" err="1">
                <a:solidFill>
                  <a:schemeClr val="bg1"/>
                </a:solidFill>
              </a:rPr>
              <a:t>колико</a:t>
            </a:r>
            <a:r>
              <a:rPr lang="ru-RU" dirty="0">
                <a:solidFill>
                  <a:schemeClr val="bg1"/>
                </a:solidFill>
              </a:rPr>
              <a:t> </a:t>
            </a:r>
            <a:r>
              <a:rPr lang="ru-RU" dirty="0" err="1">
                <a:solidFill>
                  <a:schemeClr val="bg1"/>
                </a:solidFill>
              </a:rPr>
              <a:t>има</a:t>
            </a:r>
            <a:r>
              <a:rPr lang="ru-RU" dirty="0">
                <a:solidFill>
                  <a:schemeClr val="bg1"/>
                </a:solidFill>
              </a:rPr>
              <a:t> </a:t>
            </a:r>
            <a:r>
              <a:rPr lang="ru-RU" dirty="0" err="1">
                <a:solidFill>
                  <a:schemeClr val="bg1"/>
                </a:solidFill>
              </a:rPr>
              <a:t>обезбеђених</a:t>
            </a:r>
            <a:r>
              <a:rPr lang="ru-RU" dirty="0">
                <a:solidFill>
                  <a:schemeClr val="bg1"/>
                </a:solidFill>
              </a:rPr>
              <a:t> паравана</a:t>
            </a:r>
            <a:endParaRPr lang="en-US" dirty="0">
              <a:solidFill>
                <a:schemeClr val="bg1"/>
              </a:solidFill>
            </a:endParaRPr>
          </a:p>
        </p:txBody>
      </p:sp>
    </p:spTree>
    <p:extLst>
      <p:ext uri="{BB962C8B-B14F-4D97-AF65-F5344CB8AC3E}">
        <p14:creationId xmlns:p14="http://schemas.microsoft.com/office/powerpoint/2010/main" val="4931410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27041" y="1168920"/>
            <a:ext cx="6155037" cy="4351338"/>
          </a:xfrm>
        </p:spPr>
      </p:pic>
    </p:spTree>
    <p:extLst>
      <p:ext uri="{BB962C8B-B14F-4D97-AF65-F5344CB8AC3E}">
        <p14:creationId xmlns:p14="http://schemas.microsoft.com/office/powerpoint/2010/main" val="15660399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5138"/>
            <a:ext cx="10515600" cy="6033477"/>
          </a:xfrm>
        </p:spPr>
        <p:txBody>
          <a:bodyPr>
            <a:normAutofit fontScale="32500" lnSpcReduction="20000"/>
          </a:bodyPr>
          <a:lstStyle/>
          <a:p>
            <a:pPr marL="0" lvl="0" indent="0" algn="just">
              <a:lnSpc>
                <a:spcPct val="107000"/>
              </a:lnSpc>
              <a:spcAft>
                <a:spcPts val="600"/>
              </a:spcAft>
              <a:buNone/>
            </a:pPr>
            <a:r>
              <a:rPr lang="sr-Latn-RS" sz="4400" dirty="0">
                <a:solidFill>
                  <a:schemeClr val="bg1"/>
                </a:solidFill>
                <a:ea typeface="Calibri"/>
                <a:cs typeface="Calibri"/>
              </a:rPr>
              <a:t>У просторији </a:t>
            </a:r>
            <a:r>
              <a:rPr lang="sr-Cyrl-RS" sz="4400" dirty="0">
                <a:solidFill>
                  <a:schemeClr val="bg1"/>
                </a:solidFill>
                <a:ea typeface="Calibri"/>
                <a:cs typeface="Calibri"/>
              </a:rPr>
              <a:t>за гласање </a:t>
            </a:r>
            <a:r>
              <a:rPr lang="sr-Latn-RS" sz="4400" dirty="0">
                <a:solidFill>
                  <a:schemeClr val="bg1"/>
                </a:solidFill>
                <a:ea typeface="Calibri"/>
                <a:cs typeface="Calibri"/>
              </a:rPr>
              <a:t>истиче</a:t>
            </a:r>
            <a:r>
              <a:rPr lang="sr-Cyrl-RS" sz="4400" dirty="0">
                <a:solidFill>
                  <a:schemeClr val="bg1"/>
                </a:solidFill>
                <a:ea typeface="Calibri"/>
                <a:cs typeface="Calibri"/>
              </a:rPr>
              <a:t> се </a:t>
            </a:r>
            <a:r>
              <a:rPr lang="sr-Cyrl-RS" sz="4400" dirty="0" smtClean="0">
                <a:solidFill>
                  <a:schemeClr val="bg1"/>
                </a:solidFill>
                <a:ea typeface="Calibri"/>
                <a:cs typeface="Calibri"/>
              </a:rPr>
              <a:t>Народна</a:t>
            </a:r>
            <a:r>
              <a:rPr lang="sr-Latn-RS" sz="4400" dirty="0" smtClean="0">
                <a:solidFill>
                  <a:schemeClr val="bg1"/>
                </a:solidFill>
                <a:ea typeface="Calibri"/>
                <a:cs typeface="Calibri"/>
              </a:rPr>
              <a:t> </a:t>
            </a:r>
            <a:r>
              <a:rPr lang="sr-Latn-RS" sz="4400" dirty="0">
                <a:solidFill>
                  <a:schemeClr val="bg1"/>
                </a:solidFill>
                <a:ea typeface="Calibri"/>
                <a:cs typeface="Calibri"/>
              </a:rPr>
              <a:t>застава Републике Србије. </a:t>
            </a:r>
            <a:endParaRPr lang="sr-Cyrl-RS" sz="4400" dirty="0" smtClean="0">
              <a:solidFill>
                <a:schemeClr val="bg1"/>
              </a:solidFill>
              <a:ea typeface="Calibri"/>
              <a:cs typeface="Calibri"/>
            </a:endParaRPr>
          </a:p>
          <a:p>
            <a:pPr marL="0" lvl="0" indent="0" algn="just">
              <a:lnSpc>
                <a:spcPct val="107000"/>
              </a:lnSpc>
              <a:spcAft>
                <a:spcPts val="600"/>
              </a:spcAft>
              <a:buNone/>
            </a:pPr>
            <a:endParaRPr lang="sr-Cyrl-RS" sz="4400" dirty="0" smtClean="0">
              <a:solidFill>
                <a:schemeClr val="bg1"/>
              </a:solidFill>
              <a:ea typeface="Calibri"/>
              <a:cs typeface="Calibri"/>
            </a:endParaRPr>
          </a:p>
          <a:p>
            <a:pPr marL="0" lvl="0" indent="0" algn="just">
              <a:lnSpc>
                <a:spcPct val="107000"/>
              </a:lnSpc>
              <a:spcAft>
                <a:spcPts val="600"/>
              </a:spcAft>
              <a:buNone/>
            </a:pPr>
            <a:endParaRPr lang="sr-Cyrl-RS" sz="4400" dirty="0">
              <a:solidFill>
                <a:schemeClr val="bg1"/>
              </a:solidFill>
              <a:ea typeface="Calibri"/>
              <a:cs typeface="Calibri"/>
            </a:endParaRPr>
          </a:p>
          <a:p>
            <a:pPr marL="0" lvl="0" indent="0" algn="just">
              <a:lnSpc>
                <a:spcPct val="107000"/>
              </a:lnSpc>
              <a:spcAft>
                <a:spcPts val="600"/>
              </a:spcAft>
              <a:buNone/>
            </a:pPr>
            <a:endParaRPr lang="en-US" sz="4400" dirty="0">
              <a:solidFill>
                <a:schemeClr val="bg1"/>
              </a:solidFill>
              <a:ea typeface="Calibri"/>
              <a:cs typeface="Calibri"/>
            </a:endParaRPr>
          </a:p>
          <a:p>
            <a:pPr algn="just">
              <a:lnSpc>
                <a:spcPct val="107000"/>
              </a:lnSpc>
              <a:spcAft>
                <a:spcPts val="600"/>
              </a:spcAft>
            </a:pPr>
            <a:r>
              <a:rPr lang="sr-Latn-RS" sz="4400" dirty="0">
                <a:solidFill>
                  <a:schemeClr val="bg1"/>
                </a:solidFill>
                <a:ea typeface="Calibri"/>
                <a:cs typeface="Times New Roman"/>
              </a:rPr>
              <a:t>Просторија </a:t>
            </a:r>
            <a:r>
              <a:rPr lang="sr-Cyrl-RS" sz="4400" dirty="0">
                <a:solidFill>
                  <a:schemeClr val="bg1"/>
                </a:solidFill>
                <a:ea typeface="Calibri"/>
                <a:cs typeface="Times New Roman"/>
              </a:rPr>
              <a:t>за гласање </a:t>
            </a:r>
            <a:r>
              <a:rPr lang="sr-Latn-RS" sz="4400" dirty="0">
                <a:solidFill>
                  <a:schemeClr val="bg1"/>
                </a:solidFill>
                <a:ea typeface="Calibri"/>
                <a:cs typeface="Times New Roman"/>
              </a:rPr>
              <a:t>се уређује тако да од улаза до гласачке кутије, места </a:t>
            </a:r>
            <a:r>
              <a:rPr lang="sr-Cyrl-RS" sz="4400" dirty="0">
                <a:solidFill>
                  <a:schemeClr val="bg1"/>
                </a:solidFill>
                <a:ea typeface="Calibri"/>
                <a:cs typeface="Times New Roman"/>
              </a:rPr>
              <a:t>за обављање изборних радњи треба да </a:t>
            </a:r>
            <a:r>
              <a:rPr lang="sr-Latn-RS" sz="4400" dirty="0">
                <a:solidFill>
                  <a:schemeClr val="bg1"/>
                </a:solidFill>
                <a:ea typeface="Calibri"/>
                <a:cs typeface="Times New Roman"/>
              </a:rPr>
              <a:t>буду постављена следећим редоследом: </a:t>
            </a:r>
            <a:endParaRPr lang="en-US" sz="4400" dirty="0">
              <a:solidFill>
                <a:schemeClr val="bg1"/>
              </a:solidFill>
              <a:ea typeface="Calibri"/>
              <a:cs typeface="Times New Roman"/>
            </a:endParaRPr>
          </a:p>
          <a:p>
            <a:pPr marL="342900" lvl="0" indent="-342900" algn="just">
              <a:lnSpc>
                <a:spcPct val="107000"/>
              </a:lnSpc>
              <a:spcAft>
                <a:spcPts val="600"/>
              </a:spcAft>
              <a:buFont typeface="Calibri"/>
              <a:buChar char="-"/>
            </a:pPr>
            <a:r>
              <a:rPr lang="sr-Latn-RS" sz="4400" dirty="0" err="1" smtClean="0">
                <a:solidFill>
                  <a:schemeClr val="bg1"/>
                </a:solidFill>
                <a:ea typeface="Calibri"/>
                <a:cs typeface="Calibri"/>
              </a:rPr>
              <a:t>место</a:t>
            </a:r>
            <a:r>
              <a:rPr lang="sr-Latn-RS" sz="4400" dirty="0" smtClean="0">
                <a:solidFill>
                  <a:schemeClr val="bg1"/>
                </a:solidFill>
                <a:ea typeface="Calibri"/>
                <a:cs typeface="Calibri"/>
              </a:rPr>
              <a:t> </a:t>
            </a:r>
            <a:r>
              <a:rPr lang="sr-Latn-RS" sz="4400" dirty="0" err="1" smtClean="0">
                <a:solidFill>
                  <a:schemeClr val="bg1"/>
                </a:solidFill>
                <a:ea typeface="Calibri"/>
                <a:cs typeface="Calibri"/>
              </a:rPr>
              <a:t>на</a:t>
            </a:r>
            <a:r>
              <a:rPr lang="sr-Latn-RS" sz="4400" dirty="0" smtClean="0">
                <a:solidFill>
                  <a:schemeClr val="bg1"/>
                </a:solidFill>
                <a:ea typeface="Calibri"/>
                <a:cs typeface="Calibri"/>
              </a:rPr>
              <a:t> </a:t>
            </a:r>
            <a:r>
              <a:rPr lang="sr-Latn-RS" sz="4400" dirty="0" err="1" smtClean="0">
                <a:solidFill>
                  <a:schemeClr val="bg1"/>
                </a:solidFill>
                <a:ea typeface="Calibri"/>
                <a:cs typeface="Calibri"/>
              </a:rPr>
              <a:t>којем</a:t>
            </a:r>
            <a:r>
              <a:rPr lang="sr-Latn-RS" sz="4400" dirty="0" smtClean="0">
                <a:solidFill>
                  <a:schemeClr val="bg1"/>
                </a:solidFill>
                <a:ea typeface="Calibri"/>
                <a:cs typeface="Calibri"/>
              </a:rPr>
              <a:t> </a:t>
            </a:r>
            <a:r>
              <a:rPr lang="sr-Latn-RS" sz="4400" dirty="0" err="1" smtClean="0">
                <a:solidFill>
                  <a:schemeClr val="bg1"/>
                </a:solidFill>
                <a:ea typeface="Calibri"/>
                <a:cs typeface="Calibri"/>
              </a:rPr>
              <a:t>члан</a:t>
            </a:r>
            <a:r>
              <a:rPr lang="sr-Latn-RS" sz="4400" dirty="0" smtClean="0">
                <a:solidFill>
                  <a:schemeClr val="bg1"/>
                </a:solidFill>
                <a:ea typeface="Calibri"/>
                <a:cs typeface="Calibri"/>
              </a:rPr>
              <a:t> </a:t>
            </a:r>
            <a:r>
              <a:rPr lang="sr-Latn-RS" sz="4400" dirty="0" err="1" smtClean="0">
                <a:solidFill>
                  <a:schemeClr val="bg1"/>
                </a:solidFill>
                <a:ea typeface="Calibri"/>
                <a:cs typeface="Calibri"/>
              </a:rPr>
              <a:t>бирачког</a:t>
            </a:r>
            <a:r>
              <a:rPr lang="sr-Latn-RS" sz="4400" dirty="0" smtClean="0">
                <a:solidFill>
                  <a:schemeClr val="bg1"/>
                </a:solidFill>
                <a:ea typeface="Calibri"/>
                <a:cs typeface="Calibri"/>
              </a:rPr>
              <a:t> </a:t>
            </a:r>
            <a:r>
              <a:rPr lang="sr-Latn-RS" sz="4400" dirty="0" err="1" smtClean="0">
                <a:solidFill>
                  <a:schemeClr val="bg1"/>
                </a:solidFill>
                <a:ea typeface="Calibri"/>
                <a:cs typeface="Calibri"/>
              </a:rPr>
              <a:t>одбора</a:t>
            </a:r>
            <a:r>
              <a:rPr lang="sr-Latn-RS" sz="4400" dirty="0" smtClean="0">
                <a:solidFill>
                  <a:schemeClr val="bg1"/>
                </a:solidFill>
                <a:ea typeface="Calibri"/>
                <a:cs typeface="Calibri"/>
              </a:rPr>
              <a:t> </a:t>
            </a:r>
            <a:r>
              <a:rPr lang="sr-Latn-RS" sz="4400" dirty="0" err="1" smtClean="0">
                <a:solidFill>
                  <a:schemeClr val="bg1"/>
                </a:solidFill>
                <a:ea typeface="Calibri"/>
                <a:cs typeface="Calibri"/>
              </a:rPr>
              <a:t>рукује</a:t>
            </a:r>
            <a:r>
              <a:rPr lang="sr-Latn-RS" sz="4400" dirty="0" smtClean="0">
                <a:solidFill>
                  <a:schemeClr val="bg1"/>
                </a:solidFill>
                <a:ea typeface="Calibri"/>
                <a:cs typeface="Calibri"/>
              </a:rPr>
              <a:t> УВ </a:t>
            </a:r>
            <a:r>
              <a:rPr lang="sr-Latn-RS" sz="4400" dirty="0" err="1" smtClean="0">
                <a:solidFill>
                  <a:schemeClr val="bg1"/>
                </a:solidFill>
                <a:ea typeface="Calibri"/>
                <a:cs typeface="Calibri"/>
              </a:rPr>
              <a:t>лампом</a:t>
            </a:r>
            <a:endParaRPr lang="en-US" sz="4400" dirty="0" smtClean="0">
              <a:solidFill>
                <a:schemeClr val="bg1"/>
              </a:solidFill>
              <a:ea typeface="Calibri"/>
              <a:cs typeface="Calibri"/>
            </a:endParaRPr>
          </a:p>
          <a:p>
            <a:pPr marL="342900" lvl="0" indent="-342900" algn="just">
              <a:lnSpc>
                <a:spcPct val="107000"/>
              </a:lnSpc>
              <a:spcAft>
                <a:spcPts val="600"/>
              </a:spcAft>
              <a:buFont typeface="Calibri"/>
              <a:buChar char="-"/>
            </a:pPr>
            <a:r>
              <a:rPr lang="sr-Latn-RS" sz="4400" dirty="0" err="1" smtClean="0">
                <a:solidFill>
                  <a:schemeClr val="bg1"/>
                </a:solidFill>
                <a:ea typeface="Calibri"/>
                <a:cs typeface="Calibri"/>
              </a:rPr>
              <a:t>место</a:t>
            </a:r>
            <a:r>
              <a:rPr lang="sr-Latn-RS" sz="4400" dirty="0" smtClean="0">
                <a:solidFill>
                  <a:schemeClr val="bg1"/>
                </a:solidFill>
                <a:ea typeface="Calibri"/>
                <a:cs typeface="Calibri"/>
              </a:rPr>
              <a:t> </a:t>
            </a:r>
            <a:r>
              <a:rPr lang="sr-Latn-RS" sz="4400" dirty="0">
                <a:solidFill>
                  <a:schemeClr val="bg1"/>
                </a:solidFill>
                <a:ea typeface="Calibri"/>
                <a:cs typeface="Calibri"/>
              </a:rPr>
              <a:t>на којем се утврђује идентитет бирача</a:t>
            </a:r>
            <a:endParaRPr lang="en-US" sz="4400" dirty="0">
              <a:solidFill>
                <a:schemeClr val="bg1"/>
              </a:solidFill>
              <a:ea typeface="Calibri"/>
              <a:cs typeface="Calibri"/>
            </a:endParaRPr>
          </a:p>
          <a:p>
            <a:pPr marL="342900" lvl="0" indent="-342900" algn="just">
              <a:lnSpc>
                <a:spcPct val="107000"/>
              </a:lnSpc>
              <a:spcAft>
                <a:spcPts val="600"/>
              </a:spcAft>
              <a:buFont typeface="Calibri"/>
              <a:buChar char="-"/>
            </a:pPr>
            <a:r>
              <a:rPr lang="sr-Latn-RS" sz="4400" dirty="0">
                <a:solidFill>
                  <a:schemeClr val="bg1"/>
                </a:solidFill>
                <a:ea typeface="Calibri"/>
                <a:cs typeface="Calibri"/>
              </a:rPr>
              <a:t>место на којем се налази извод из </a:t>
            </a:r>
            <a:r>
              <a:rPr lang="sr-Latn-RS" sz="4400" dirty="0" err="1">
                <a:solidFill>
                  <a:schemeClr val="bg1"/>
                </a:solidFill>
                <a:ea typeface="Calibri"/>
                <a:cs typeface="Calibri"/>
              </a:rPr>
              <a:t>бирачког</a:t>
            </a:r>
            <a:r>
              <a:rPr lang="sr-Latn-RS" sz="4400" dirty="0">
                <a:solidFill>
                  <a:schemeClr val="bg1"/>
                </a:solidFill>
                <a:ea typeface="Calibri"/>
                <a:cs typeface="Calibri"/>
              </a:rPr>
              <a:t> </a:t>
            </a:r>
            <a:r>
              <a:rPr lang="sr-Latn-RS" sz="4400" dirty="0" err="1" smtClean="0">
                <a:solidFill>
                  <a:schemeClr val="bg1"/>
                </a:solidFill>
                <a:ea typeface="Calibri"/>
                <a:cs typeface="Calibri"/>
              </a:rPr>
              <a:t>списка</a:t>
            </a:r>
            <a:r>
              <a:rPr lang="sr-Cyrl-RS" sz="4400" dirty="0" smtClean="0">
                <a:solidFill>
                  <a:schemeClr val="bg1"/>
                </a:solidFill>
                <a:ea typeface="Calibri"/>
                <a:cs typeface="Calibri"/>
              </a:rPr>
              <a:t>, са</a:t>
            </a:r>
            <a:r>
              <a:rPr lang="sr-Latn-RS" sz="4400" dirty="0" smtClean="0">
                <a:solidFill>
                  <a:schemeClr val="bg1"/>
                </a:solidFill>
                <a:ea typeface="Calibri"/>
                <a:cs typeface="Calibri"/>
              </a:rPr>
              <a:t> </a:t>
            </a:r>
            <a:r>
              <a:rPr lang="sr-Latn-RS" sz="4400" dirty="0" err="1" smtClean="0">
                <a:solidFill>
                  <a:schemeClr val="bg1"/>
                </a:solidFill>
                <a:ea typeface="Calibri"/>
                <a:cs typeface="Calibri"/>
              </a:rPr>
              <a:t>евентуални</a:t>
            </a:r>
            <a:r>
              <a:rPr lang="sr-Cyrl-RS" sz="4400" dirty="0" smtClean="0">
                <a:solidFill>
                  <a:schemeClr val="bg1"/>
                </a:solidFill>
                <a:ea typeface="Calibri"/>
                <a:cs typeface="Calibri"/>
              </a:rPr>
              <a:t>м</a:t>
            </a:r>
            <a:r>
              <a:rPr lang="sr-Latn-RS" sz="4400" dirty="0" smtClean="0">
                <a:solidFill>
                  <a:schemeClr val="bg1"/>
                </a:solidFill>
                <a:ea typeface="Calibri"/>
                <a:cs typeface="Calibri"/>
              </a:rPr>
              <a:t> </a:t>
            </a:r>
            <a:r>
              <a:rPr lang="sr-Latn-RS" sz="4400" dirty="0" err="1" smtClean="0">
                <a:solidFill>
                  <a:schemeClr val="bg1"/>
                </a:solidFill>
                <a:ea typeface="Calibri"/>
                <a:cs typeface="Calibri"/>
              </a:rPr>
              <a:t>списк</a:t>
            </a:r>
            <a:r>
              <a:rPr lang="sr-Cyrl-RS" sz="4400" dirty="0" smtClean="0">
                <a:solidFill>
                  <a:schemeClr val="bg1"/>
                </a:solidFill>
                <a:ea typeface="Calibri"/>
                <a:cs typeface="Calibri"/>
              </a:rPr>
              <a:t>ом</a:t>
            </a:r>
            <a:r>
              <a:rPr lang="sr-Latn-RS" sz="4400" dirty="0" smtClean="0">
                <a:solidFill>
                  <a:schemeClr val="bg1"/>
                </a:solidFill>
                <a:ea typeface="Calibri"/>
                <a:cs typeface="Calibri"/>
              </a:rPr>
              <a:t> </a:t>
            </a:r>
            <a:r>
              <a:rPr lang="sr-Latn-RS" sz="4400" dirty="0">
                <a:solidFill>
                  <a:schemeClr val="bg1"/>
                </a:solidFill>
                <a:ea typeface="Calibri"/>
                <a:cs typeface="Calibri"/>
              </a:rPr>
              <a:t>накнадних промена у бирачком </a:t>
            </a:r>
            <a:r>
              <a:rPr lang="sr-Latn-RS" sz="4400" dirty="0" err="1">
                <a:solidFill>
                  <a:schemeClr val="bg1"/>
                </a:solidFill>
                <a:ea typeface="Calibri"/>
                <a:cs typeface="Calibri"/>
              </a:rPr>
              <a:t>списку</a:t>
            </a:r>
            <a:r>
              <a:rPr lang="sr-Latn-RS" sz="4400" dirty="0">
                <a:solidFill>
                  <a:schemeClr val="bg1"/>
                </a:solidFill>
                <a:ea typeface="Calibri"/>
                <a:cs typeface="Calibri"/>
              </a:rPr>
              <a:t> </a:t>
            </a:r>
            <a:endParaRPr lang="en-US" sz="4400" dirty="0">
              <a:solidFill>
                <a:schemeClr val="bg1"/>
              </a:solidFill>
              <a:ea typeface="Calibri"/>
              <a:cs typeface="Calibri"/>
            </a:endParaRPr>
          </a:p>
          <a:p>
            <a:pPr marL="342900" lvl="0" indent="-342900" algn="just">
              <a:lnSpc>
                <a:spcPct val="107000"/>
              </a:lnSpc>
              <a:spcAft>
                <a:spcPts val="600"/>
              </a:spcAft>
              <a:buFont typeface="Calibri"/>
              <a:buChar char="-"/>
            </a:pPr>
            <a:r>
              <a:rPr lang="sr-Latn-RS" sz="4400" dirty="0" err="1" smtClean="0">
                <a:solidFill>
                  <a:schemeClr val="bg1"/>
                </a:solidFill>
                <a:ea typeface="Calibri"/>
                <a:cs typeface="Calibri"/>
              </a:rPr>
              <a:t>место</a:t>
            </a:r>
            <a:r>
              <a:rPr lang="sr-Latn-RS" sz="4400" dirty="0" smtClean="0">
                <a:solidFill>
                  <a:schemeClr val="bg1"/>
                </a:solidFill>
                <a:ea typeface="Calibri"/>
                <a:cs typeface="Calibri"/>
              </a:rPr>
              <a:t> </a:t>
            </a:r>
            <a:r>
              <a:rPr lang="sr-Latn-RS" sz="4400" dirty="0">
                <a:solidFill>
                  <a:schemeClr val="bg1"/>
                </a:solidFill>
                <a:ea typeface="Calibri"/>
                <a:cs typeface="Calibri"/>
              </a:rPr>
              <a:t>на којем члан бирачког одбора рукује спрејом за обележавање прста бирача</a:t>
            </a:r>
            <a:endParaRPr lang="en-US" sz="4400" dirty="0">
              <a:solidFill>
                <a:schemeClr val="bg1"/>
              </a:solidFill>
              <a:ea typeface="Calibri"/>
              <a:cs typeface="Calibri"/>
            </a:endParaRPr>
          </a:p>
          <a:p>
            <a:pPr marL="342900" lvl="0" indent="-342900" algn="just">
              <a:lnSpc>
                <a:spcPct val="107000"/>
              </a:lnSpc>
              <a:spcAft>
                <a:spcPts val="600"/>
              </a:spcAft>
              <a:buFont typeface="Calibri"/>
              <a:buChar char="-"/>
            </a:pPr>
            <a:r>
              <a:rPr lang="sr-Latn-RS" sz="4400" dirty="0">
                <a:solidFill>
                  <a:schemeClr val="bg1"/>
                </a:solidFill>
                <a:ea typeface="Calibri"/>
                <a:cs typeface="Calibri"/>
              </a:rPr>
              <a:t>место на којем се чувају и уручују </a:t>
            </a:r>
            <a:r>
              <a:rPr lang="sr-Latn-RS" sz="4400" dirty="0" err="1">
                <a:solidFill>
                  <a:schemeClr val="bg1"/>
                </a:solidFill>
                <a:ea typeface="Calibri"/>
                <a:cs typeface="Calibri"/>
              </a:rPr>
              <a:t>гласачки</a:t>
            </a:r>
            <a:r>
              <a:rPr lang="sr-Latn-RS" sz="4400" dirty="0">
                <a:solidFill>
                  <a:schemeClr val="bg1"/>
                </a:solidFill>
                <a:ea typeface="Calibri"/>
                <a:cs typeface="Calibri"/>
              </a:rPr>
              <a:t> </a:t>
            </a:r>
            <a:r>
              <a:rPr lang="sr-Latn-RS" sz="4400" dirty="0" err="1" smtClean="0">
                <a:solidFill>
                  <a:schemeClr val="bg1"/>
                </a:solidFill>
                <a:ea typeface="Calibri"/>
                <a:cs typeface="Calibri"/>
              </a:rPr>
              <a:t>листићи</a:t>
            </a:r>
            <a:endParaRPr lang="en-US" sz="4400" dirty="0">
              <a:solidFill>
                <a:schemeClr val="bg1"/>
              </a:solidFill>
              <a:ea typeface="Calibri"/>
              <a:cs typeface="Calibri"/>
            </a:endParaRPr>
          </a:p>
          <a:p>
            <a:pPr marL="342900" lvl="0" indent="-342900" algn="just">
              <a:lnSpc>
                <a:spcPct val="107000"/>
              </a:lnSpc>
              <a:spcAft>
                <a:spcPts val="600"/>
              </a:spcAft>
              <a:buFont typeface="Calibri"/>
              <a:buChar char="-"/>
            </a:pPr>
            <a:r>
              <a:rPr lang="sr-Latn-RS" sz="4400" dirty="0" err="1" smtClean="0">
                <a:solidFill>
                  <a:schemeClr val="bg1"/>
                </a:solidFill>
                <a:ea typeface="Calibri"/>
                <a:cs typeface="Calibri"/>
              </a:rPr>
              <a:t>место</a:t>
            </a:r>
            <a:r>
              <a:rPr lang="sr-Latn-RS" sz="4400" dirty="0" smtClean="0">
                <a:solidFill>
                  <a:schemeClr val="bg1"/>
                </a:solidFill>
                <a:ea typeface="Calibri"/>
                <a:cs typeface="Calibri"/>
              </a:rPr>
              <a:t> </a:t>
            </a:r>
            <a:r>
              <a:rPr lang="sr-Latn-RS" sz="4400" dirty="0">
                <a:solidFill>
                  <a:schemeClr val="bg1"/>
                </a:solidFill>
                <a:ea typeface="Calibri"/>
                <a:cs typeface="Calibri"/>
              </a:rPr>
              <a:t>на којем члан бирачког одбора поучава бирача о начину гласања</a:t>
            </a:r>
            <a:endParaRPr lang="en-US" sz="4400" dirty="0">
              <a:solidFill>
                <a:schemeClr val="bg1"/>
              </a:solidFill>
              <a:ea typeface="Calibri"/>
              <a:cs typeface="Calibri"/>
            </a:endParaRPr>
          </a:p>
          <a:p>
            <a:pPr marL="342900" lvl="0" indent="-342900" algn="just">
              <a:lnSpc>
                <a:spcPct val="107000"/>
              </a:lnSpc>
              <a:spcAft>
                <a:spcPts val="600"/>
              </a:spcAft>
              <a:buFont typeface="Calibri"/>
              <a:buChar char="-"/>
            </a:pPr>
            <a:r>
              <a:rPr lang="sr-Latn-RS" sz="4400" dirty="0">
                <a:solidFill>
                  <a:schemeClr val="bg1"/>
                </a:solidFill>
                <a:ea typeface="Calibri"/>
                <a:cs typeface="Calibri"/>
              </a:rPr>
              <a:t>место за гласање, на којем се постављају паравани за обезбеђивање тајности гласања</a:t>
            </a:r>
            <a:endParaRPr lang="en-US" sz="4400" dirty="0">
              <a:solidFill>
                <a:schemeClr val="bg1"/>
              </a:solidFill>
              <a:ea typeface="Calibri"/>
              <a:cs typeface="Calibri"/>
            </a:endParaRPr>
          </a:p>
          <a:p>
            <a:pPr marL="342900" lvl="0" indent="-342900" algn="just">
              <a:lnSpc>
                <a:spcPct val="107000"/>
              </a:lnSpc>
              <a:spcAft>
                <a:spcPts val="600"/>
              </a:spcAft>
              <a:buFont typeface="Calibri"/>
              <a:buChar char="-"/>
            </a:pPr>
            <a:r>
              <a:rPr lang="sr-Latn-RS" sz="4400" dirty="0">
                <a:solidFill>
                  <a:schemeClr val="bg1"/>
                </a:solidFill>
                <a:ea typeface="Calibri"/>
                <a:cs typeface="Calibri"/>
              </a:rPr>
              <a:t>место на којем </a:t>
            </a:r>
            <a:r>
              <a:rPr lang="sr-Latn-RS" sz="4400" dirty="0" err="1">
                <a:solidFill>
                  <a:schemeClr val="bg1"/>
                </a:solidFill>
                <a:ea typeface="Calibri"/>
                <a:cs typeface="Calibri"/>
              </a:rPr>
              <a:t>се</a:t>
            </a:r>
            <a:r>
              <a:rPr lang="sr-Latn-RS" sz="4400" dirty="0">
                <a:solidFill>
                  <a:schemeClr val="bg1"/>
                </a:solidFill>
                <a:ea typeface="Calibri"/>
                <a:cs typeface="Calibri"/>
              </a:rPr>
              <a:t> </a:t>
            </a:r>
            <a:r>
              <a:rPr lang="sr-Latn-RS" sz="4400" dirty="0" err="1" smtClean="0">
                <a:solidFill>
                  <a:schemeClr val="bg1"/>
                </a:solidFill>
                <a:ea typeface="Calibri"/>
                <a:cs typeface="Calibri"/>
              </a:rPr>
              <a:t>поставља</a:t>
            </a:r>
            <a:r>
              <a:rPr lang="sr-Latn-RS" sz="4400" dirty="0" smtClean="0">
                <a:solidFill>
                  <a:schemeClr val="bg1"/>
                </a:solidFill>
                <a:ea typeface="Calibri"/>
                <a:cs typeface="Calibri"/>
              </a:rPr>
              <a:t> </a:t>
            </a:r>
            <a:r>
              <a:rPr lang="sr-Latn-RS" sz="4400" dirty="0" err="1" smtClean="0">
                <a:solidFill>
                  <a:schemeClr val="bg1"/>
                </a:solidFill>
                <a:ea typeface="Calibri"/>
                <a:cs typeface="Calibri"/>
              </a:rPr>
              <a:t>гласачк</a:t>
            </a:r>
            <a:r>
              <a:rPr lang="sr-Cyrl-RS" sz="4400" dirty="0" smtClean="0">
                <a:solidFill>
                  <a:schemeClr val="bg1"/>
                </a:solidFill>
                <a:ea typeface="Calibri"/>
                <a:cs typeface="Calibri"/>
              </a:rPr>
              <a:t>а</a:t>
            </a:r>
            <a:r>
              <a:rPr lang="sr-Latn-RS" sz="4400" dirty="0" smtClean="0">
                <a:solidFill>
                  <a:schemeClr val="bg1"/>
                </a:solidFill>
                <a:ea typeface="Calibri"/>
                <a:cs typeface="Calibri"/>
              </a:rPr>
              <a:t> </a:t>
            </a:r>
            <a:r>
              <a:rPr lang="sr-Latn-RS" sz="4400" dirty="0" err="1" smtClean="0">
                <a:solidFill>
                  <a:schemeClr val="bg1"/>
                </a:solidFill>
                <a:ea typeface="Calibri"/>
                <a:cs typeface="Calibri"/>
              </a:rPr>
              <a:t>кутиј</a:t>
            </a:r>
            <a:r>
              <a:rPr lang="sr-Cyrl-RS" sz="4400" dirty="0" smtClean="0">
                <a:solidFill>
                  <a:schemeClr val="bg1"/>
                </a:solidFill>
                <a:ea typeface="Calibri"/>
                <a:cs typeface="Calibri"/>
              </a:rPr>
              <a:t>а</a:t>
            </a:r>
          </a:p>
          <a:p>
            <a:pPr marL="342900" lvl="0" indent="-342900" algn="just">
              <a:lnSpc>
                <a:spcPct val="107000"/>
              </a:lnSpc>
              <a:spcAft>
                <a:spcPts val="600"/>
              </a:spcAft>
              <a:buFont typeface="Calibri"/>
              <a:buChar char="-"/>
            </a:pPr>
            <a:r>
              <a:rPr lang="ru-RU" sz="4400" dirty="0" smtClean="0">
                <a:solidFill>
                  <a:schemeClr val="bg1"/>
                </a:solidFill>
                <a:ea typeface="Calibri"/>
                <a:cs typeface="Calibri"/>
              </a:rPr>
              <a:t>место </a:t>
            </a:r>
            <a:r>
              <a:rPr lang="ru-RU" sz="4400" dirty="0">
                <a:solidFill>
                  <a:schemeClr val="bg1"/>
                </a:solidFill>
                <a:ea typeface="Calibri"/>
                <a:cs typeface="Calibri"/>
              </a:rPr>
              <a:t>на </a:t>
            </a:r>
            <a:r>
              <a:rPr lang="ru-RU" sz="4400" dirty="0" err="1">
                <a:solidFill>
                  <a:schemeClr val="bg1"/>
                </a:solidFill>
                <a:ea typeface="Calibri"/>
                <a:cs typeface="Calibri"/>
              </a:rPr>
              <a:t>којем</a:t>
            </a:r>
            <a:r>
              <a:rPr lang="ru-RU" sz="4400" dirty="0">
                <a:solidFill>
                  <a:schemeClr val="bg1"/>
                </a:solidFill>
                <a:ea typeface="Calibri"/>
                <a:cs typeface="Calibri"/>
              </a:rPr>
              <a:t> се </a:t>
            </a:r>
            <a:r>
              <a:rPr lang="ru-RU" sz="4400" dirty="0" err="1">
                <a:solidFill>
                  <a:schemeClr val="bg1"/>
                </a:solidFill>
                <a:ea typeface="Calibri"/>
                <a:cs typeface="Calibri"/>
              </a:rPr>
              <a:t>члан</a:t>
            </a:r>
            <a:r>
              <a:rPr lang="ru-RU" sz="4400" dirty="0">
                <a:solidFill>
                  <a:schemeClr val="bg1"/>
                </a:solidFill>
                <a:ea typeface="Calibri"/>
                <a:cs typeface="Calibri"/>
              </a:rPr>
              <a:t> </a:t>
            </a:r>
            <a:r>
              <a:rPr lang="ru-RU" sz="4400" dirty="0" err="1">
                <a:solidFill>
                  <a:schemeClr val="bg1"/>
                </a:solidFill>
                <a:ea typeface="Calibri"/>
                <a:cs typeface="Calibri"/>
              </a:rPr>
              <a:t>бирачког</a:t>
            </a:r>
            <a:r>
              <a:rPr lang="ru-RU" sz="4400" dirty="0">
                <a:solidFill>
                  <a:schemeClr val="bg1"/>
                </a:solidFill>
                <a:ea typeface="Calibri"/>
                <a:cs typeface="Calibri"/>
              </a:rPr>
              <a:t> </a:t>
            </a:r>
            <a:r>
              <a:rPr lang="ru-RU" sz="4400" dirty="0" err="1">
                <a:solidFill>
                  <a:schemeClr val="bg1"/>
                </a:solidFill>
                <a:ea typeface="Calibri"/>
                <a:cs typeface="Calibri"/>
              </a:rPr>
              <a:t>одбора</a:t>
            </a:r>
            <a:r>
              <a:rPr lang="ru-RU" sz="4400" dirty="0">
                <a:solidFill>
                  <a:schemeClr val="bg1"/>
                </a:solidFill>
                <a:ea typeface="Calibri"/>
                <a:cs typeface="Calibri"/>
              </a:rPr>
              <a:t> стара о томе да </a:t>
            </a:r>
            <a:r>
              <a:rPr lang="ru-RU" sz="4400" dirty="0" err="1">
                <a:solidFill>
                  <a:schemeClr val="bg1"/>
                </a:solidFill>
                <a:ea typeface="Calibri"/>
                <a:cs typeface="Calibri"/>
              </a:rPr>
              <a:t>бирач</a:t>
            </a:r>
            <a:r>
              <a:rPr lang="ru-RU" sz="4400" dirty="0">
                <a:solidFill>
                  <a:schemeClr val="bg1"/>
                </a:solidFill>
                <a:ea typeface="Calibri"/>
                <a:cs typeface="Calibri"/>
              </a:rPr>
              <a:t> у </a:t>
            </a:r>
            <a:r>
              <a:rPr lang="ru-RU" sz="4400" dirty="0" err="1">
                <a:solidFill>
                  <a:schemeClr val="bg1"/>
                </a:solidFill>
                <a:ea typeface="Calibri"/>
                <a:cs typeface="Calibri"/>
              </a:rPr>
              <a:t>гласачку</a:t>
            </a:r>
            <a:r>
              <a:rPr lang="ru-RU" sz="4400" dirty="0">
                <a:solidFill>
                  <a:schemeClr val="bg1"/>
                </a:solidFill>
                <a:ea typeface="Calibri"/>
                <a:cs typeface="Calibri"/>
              </a:rPr>
              <a:t> </a:t>
            </a:r>
            <a:r>
              <a:rPr lang="ru-RU" sz="4400" dirty="0" err="1">
                <a:solidFill>
                  <a:schemeClr val="bg1"/>
                </a:solidFill>
                <a:ea typeface="Calibri"/>
                <a:cs typeface="Calibri"/>
              </a:rPr>
              <a:t>кутију</a:t>
            </a:r>
            <a:r>
              <a:rPr lang="ru-RU" sz="4400" dirty="0">
                <a:solidFill>
                  <a:schemeClr val="bg1"/>
                </a:solidFill>
                <a:ea typeface="Calibri"/>
                <a:cs typeface="Calibri"/>
              </a:rPr>
              <a:t> </a:t>
            </a:r>
            <a:r>
              <a:rPr lang="ru-RU" sz="4400" dirty="0" err="1">
                <a:solidFill>
                  <a:schemeClr val="bg1"/>
                </a:solidFill>
                <a:ea typeface="Calibri"/>
                <a:cs typeface="Calibri"/>
              </a:rPr>
              <a:t>убаци</a:t>
            </a:r>
            <a:r>
              <a:rPr lang="ru-RU" sz="4400" dirty="0">
                <a:solidFill>
                  <a:schemeClr val="bg1"/>
                </a:solidFill>
                <a:ea typeface="Calibri"/>
                <a:cs typeface="Calibri"/>
              </a:rPr>
              <a:t> </a:t>
            </a:r>
            <a:r>
              <a:rPr lang="ru-RU" sz="4400" dirty="0" err="1">
                <a:solidFill>
                  <a:schemeClr val="bg1"/>
                </a:solidFill>
                <a:ea typeface="Calibri"/>
                <a:cs typeface="Calibri"/>
              </a:rPr>
              <a:t>пресавијени</a:t>
            </a:r>
            <a:r>
              <a:rPr lang="ru-RU" sz="4400" dirty="0">
                <a:solidFill>
                  <a:schemeClr val="bg1"/>
                </a:solidFill>
                <a:ea typeface="Calibri"/>
                <a:cs typeface="Calibri"/>
              </a:rPr>
              <a:t> </a:t>
            </a:r>
            <a:r>
              <a:rPr lang="ru-RU" sz="4400" dirty="0" err="1">
                <a:solidFill>
                  <a:schemeClr val="bg1"/>
                </a:solidFill>
                <a:ea typeface="Calibri"/>
                <a:cs typeface="Calibri"/>
              </a:rPr>
              <a:t>гласачки</a:t>
            </a:r>
            <a:r>
              <a:rPr lang="ru-RU" sz="4400" dirty="0">
                <a:solidFill>
                  <a:schemeClr val="bg1"/>
                </a:solidFill>
                <a:ea typeface="Calibri"/>
                <a:cs typeface="Calibri"/>
              </a:rPr>
              <a:t> </a:t>
            </a:r>
            <a:r>
              <a:rPr lang="ru-RU" sz="4400" dirty="0" err="1">
                <a:solidFill>
                  <a:schemeClr val="bg1"/>
                </a:solidFill>
                <a:ea typeface="Calibri"/>
                <a:cs typeface="Calibri"/>
              </a:rPr>
              <a:t>листић</a:t>
            </a:r>
            <a:endParaRPr lang="en-US" sz="4400" dirty="0">
              <a:solidFill>
                <a:schemeClr val="bg1"/>
              </a:solidFill>
              <a:ea typeface="Calibri"/>
              <a:cs typeface="Calibri"/>
            </a:endParaRPr>
          </a:p>
          <a:p>
            <a:pPr algn="just">
              <a:lnSpc>
                <a:spcPct val="107000"/>
              </a:lnSpc>
              <a:spcAft>
                <a:spcPts val="600"/>
              </a:spcAft>
            </a:pPr>
            <a:r>
              <a:rPr lang="sr-Cyrl-RS" sz="4400" dirty="0">
                <a:solidFill>
                  <a:schemeClr val="bg1"/>
                </a:solidFill>
                <a:ea typeface="Calibri"/>
                <a:cs typeface="Times New Roman"/>
              </a:rPr>
              <a:t>П</a:t>
            </a:r>
            <a:r>
              <a:rPr lang="sr-Latn-RS" sz="4400" dirty="0">
                <a:solidFill>
                  <a:schemeClr val="bg1"/>
                </a:solidFill>
                <a:ea typeface="Calibri"/>
                <a:cs typeface="Times New Roman"/>
              </a:rPr>
              <a:t>осматрачима </a:t>
            </a:r>
            <a:r>
              <a:rPr lang="sr-Cyrl-RS" sz="4400" dirty="0">
                <a:solidFill>
                  <a:schemeClr val="bg1"/>
                </a:solidFill>
                <a:ea typeface="Calibri"/>
                <a:cs typeface="Times New Roman"/>
              </a:rPr>
              <a:t>се обезбеђује </a:t>
            </a:r>
            <a:r>
              <a:rPr lang="sr-Latn-RS" sz="4400" dirty="0">
                <a:solidFill>
                  <a:schemeClr val="bg1"/>
                </a:solidFill>
                <a:ea typeface="Calibri"/>
                <a:cs typeface="Times New Roman"/>
              </a:rPr>
              <a:t>одговарајуће место са кога могу да прате ток гласања и утврђивање резултата гласања</a:t>
            </a:r>
            <a:r>
              <a:rPr lang="sr-Cyrl-RS" sz="4400" dirty="0">
                <a:solidFill>
                  <a:schemeClr val="bg1"/>
                </a:solidFill>
                <a:ea typeface="Calibri"/>
                <a:cs typeface="Times New Roman"/>
              </a:rPr>
              <a:t>.</a:t>
            </a:r>
            <a:endParaRPr lang="en-US" sz="4400" dirty="0">
              <a:solidFill>
                <a:schemeClr val="bg1"/>
              </a:solidFill>
              <a:ea typeface="Calibri"/>
              <a:cs typeface="Times New Roman"/>
            </a:endParaRPr>
          </a:p>
          <a:p>
            <a:endParaRPr lang="en-US" dirty="0"/>
          </a:p>
        </p:txBody>
      </p:sp>
      <p:pic>
        <p:nvPicPr>
          <p:cNvPr id="2" name="Picture 1"/>
          <p:cNvPicPr>
            <a:picLocks noChangeAspect="1"/>
          </p:cNvPicPr>
          <p:nvPr/>
        </p:nvPicPr>
        <p:blipFill>
          <a:blip r:embed="rId2"/>
          <a:stretch>
            <a:fillRect/>
          </a:stretch>
        </p:blipFill>
        <p:spPr>
          <a:xfrm>
            <a:off x="1329391" y="645759"/>
            <a:ext cx="1571751" cy="1057026"/>
          </a:xfrm>
          <a:prstGeom prst="rect">
            <a:avLst/>
          </a:prstGeom>
        </p:spPr>
      </p:pic>
    </p:spTree>
    <p:extLst>
      <p:ext uri="{BB962C8B-B14F-4D97-AF65-F5344CB8AC3E}">
        <p14:creationId xmlns:p14="http://schemas.microsoft.com/office/powerpoint/2010/main" val="2174799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stretch>
            <a:fillRect/>
          </a:stretch>
        </p:blipFill>
        <p:spPr>
          <a:xfrm>
            <a:off x="3737954" y="332508"/>
            <a:ext cx="4350329" cy="6155052"/>
          </a:xfrm>
          <a:prstGeom prst="rect">
            <a:avLst/>
          </a:prstGeom>
        </p:spPr>
      </p:pic>
    </p:spTree>
    <p:extLst>
      <p:ext uri="{BB962C8B-B14F-4D97-AF65-F5344CB8AC3E}">
        <p14:creationId xmlns:p14="http://schemas.microsoft.com/office/powerpoint/2010/main" val="2147860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cap="all" dirty="0" smtClean="0">
                <a:solidFill>
                  <a:schemeClr val="bg1"/>
                </a:solidFill>
              </a:rPr>
              <a:t/>
            </a:r>
            <a:br>
              <a:rPr lang="sr-Latn-RS" b="1" cap="all" dirty="0" smtClean="0">
                <a:solidFill>
                  <a:schemeClr val="bg1"/>
                </a:solidFill>
              </a:rPr>
            </a:br>
            <a:r>
              <a:rPr lang="sr-Latn-RS" b="1" cap="all" dirty="0" smtClean="0">
                <a:solidFill>
                  <a:schemeClr val="bg1"/>
                </a:solidFill>
              </a:rPr>
              <a:t/>
            </a:r>
            <a:br>
              <a:rPr lang="sr-Latn-RS" b="1" cap="all" dirty="0" smtClean="0">
                <a:solidFill>
                  <a:schemeClr val="bg1"/>
                </a:solidFill>
              </a:rPr>
            </a:br>
            <a:r>
              <a:rPr lang="ru-RU" b="1" cap="all" dirty="0" smtClean="0">
                <a:solidFill>
                  <a:schemeClr val="bg1"/>
                </a:solidFill>
              </a:rPr>
              <a:t>НАДЛЕЖНОСТ </a:t>
            </a:r>
            <a:r>
              <a:rPr lang="ru-RU" b="1" cap="all" dirty="0">
                <a:solidFill>
                  <a:schemeClr val="bg1"/>
                </a:solidFill>
              </a:rPr>
              <a:t>И САСТАВ ОРГАНА ЗА СПРОВОЂЕЊЕ ИЗБОРА</a:t>
            </a:r>
            <a:r>
              <a:rPr lang="en-US" b="1" cap="all" dirty="0" smtClean="0">
                <a:solidFill>
                  <a:schemeClr val="bg1"/>
                </a:solidFill>
              </a:rPr>
              <a:t/>
            </a:r>
            <a:br>
              <a:rPr lang="en-US" b="1" cap="all" dirty="0" smtClean="0">
                <a:solidFill>
                  <a:schemeClr val="bg1"/>
                </a:solidFill>
              </a:rPr>
            </a:br>
            <a:r>
              <a:rPr lang="ru-RU" dirty="0" smtClean="0">
                <a:solidFill>
                  <a:schemeClr val="bg1"/>
                </a:solidFill>
              </a:rPr>
              <a:t> </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3" name="Content Placeholder 2"/>
          <p:cNvSpPr>
            <a:spLocks noGrp="1"/>
          </p:cNvSpPr>
          <p:nvPr>
            <p:ph idx="1"/>
          </p:nvPr>
        </p:nvSpPr>
        <p:spPr/>
        <p:txBody>
          <a:bodyPr>
            <a:normAutofit/>
          </a:bodyPr>
          <a:lstStyle/>
          <a:p>
            <a:pPr marL="0" indent="0">
              <a:lnSpc>
                <a:spcPct val="100000"/>
              </a:lnSpc>
              <a:spcBef>
                <a:spcPts val="0"/>
              </a:spcBef>
              <a:buNone/>
            </a:pPr>
            <a:r>
              <a:rPr lang="ru-RU" dirty="0">
                <a:solidFill>
                  <a:schemeClr val="bg1"/>
                </a:solidFill>
              </a:rPr>
              <a:t> </a:t>
            </a:r>
            <a:endParaRPr lang="en-US" dirty="0" smtClean="0">
              <a:solidFill>
                <a:schemeClr val="bg1"/>
              </a:solidFill>
            </a:endParaRPr>
          </a:p>
          <a:p>
            <a:pPr marL="0" indent="0">
              <a:lnSpc>
                <a:spcPct val="100000"/>
              </a:lnSpc>
              <a:spcBef>
                <a:spcPts val="0"/>
              </a:spcBef>
              <a:buNone/>
            </a:pPr>
            <a:r>
              <a:rPr lang="sr-Cyrl-RS" dirty="0" smtClean="0">
                <a:solidFill>
                  <a:schemeClr val="bg1"/>
                </a:solidFill>
              </a:rPr>
              <a:t>Органи </a:t>
            </a:r>
            <a:r>
              <a:rPr lang="sr-Cyrl-RS" dirty="0">
                <a:solidFill>
                  <a:schemeClr val="bg1"/>
                </a:solidFill>
              </a:rPr>
              <a:t>за спровођење локалних избора </a:t>
            </a:r>
            <a:r>
              <a:rPr lang="sr-Cyrl-RS" dirty="0" smtClean="0">
                <a:solidFill>
                  <a:schemeClr val="bg1"/>
                </a:solidFill>
              </a:rPr>
              <a:t>су:</a:t>
            </a:r>
            <a:endParaRPr lang="en-US" dirty="0" smtClean="0">
              <a:solidFill>
                <a:schemeClr val="bg1"/>
              </a:solidFill>
            </a:endParaRPr>
          </a:p>
          <a:p>
            <a:pPr marL="0" indent="0">
              <a:lnSpc>
                <a:spcPct val="100000"/>
              </a:lnSpc>
              <a:spcBef>
                <a:spcPts val="0"/>
              </a:spcBef>
              <a:buNone/>
            </a:pPr>
            <a:endParaRPr lang="sr-Cyrl-RS" dirty="0" smtClean="0">
              <a:solidFill>
                <a:schemeClr val="bg1"/>
              </a:solidFill>
            </a:endParaRPr>
          </a:p>
          <a:p>
            <a:pPr>
              <a:lnSpc>
                <a:spcPct val="100000"/>
              </a:lnSpc>
              <a:spcBef>
                <a:spcPts val="0"/>
              </a:spcBef>
            </a:pPr>
            <a:r>
              <a:rPr lang="ru-RU" b="1" dirty="0">
                <a:solidFill>
                  <a:schemeClr val="bg1"/>
                </a:solidFill>
              </a:rPr>
              <a:t>Изборна комисија </a:t>
            </a:r>
            <a:r>
              <a:rPr lang="ru-RU" b="1" dirty="0" err="1">
                <a:solidFill>
                  <a:schemeClr val="bg1"/>
                </a:solidFill>
              </a:rPr>
              <a:t>јединице</a:t>
            </a:r>
            <a:r>
              <a:rPr lang="ru-RU" b="1" dirty="0">
                <a:solidFill>
                  <a:schemeClr val="bg1"/>
                </a:solidFill>
              </a:rPr>
              <a:t> </a:t>
            </a:r>
            <a:r>
              <a:rPr lang="ru-RU" b="1" dirty="0" err="1">
                <a:solidFill>
                  <a:schemeClr val="bg1"/>
                </a:solidFill>
              </a:rPr>
              <a:t>локалне</a:t>
            </a:r>
            <a:r>
              <a:rPr lang="ru-RU" b="1" dirty="0">
                <a:solidFill>
                  <a:schemeClr val="bg1"/>
                </a:solidFill>
              </a:rPr>
              <a:t> </a:t>
            </a:r>
            <a:r>
              <a:rPr lang="ru-RU" b="1" dirty="0" err="1">
                <a:solidFill>
                  <a:schemeClr val="bg1"/>
                </a:solidFill>
              </a:rPr>
              <a:t>самоуправе</a:t>
            </a:r>
            <a:r>
              <a:rPr lang="ru-RU" b="1" dirty="0">
                <a:solidFill>
                  <a:schemeClr val="bg1"/>
                </a:solidFill>
              </a:rPr>
              <a:t> </a:t>
            </a:r>
            <a:endParaRPr lang="en-US" b="1" dirty="0" smtClean="0">
              <a:solidFill>
                <a:schemeClr val="bg1"/>
              </a:solidFill>
            </a:endParaRPr>
          </a:p>
          <a:p>
            <a:pPr>
              <a:lnSpc>
                <a:spcPct val="100000"/>
              </a:lnSpc>
              <a:spcBef>
                <a:spcPts val="0"/>
              </a:spcBef>
            </a:pPr>
            <a:r>
              <a:rPr lang="ru-RU" b="1" dirty="0" err="1" smtClean="0">
                <a:solidFill>
                  <a:schemeClr val="bg1"/>
                </a:solidFill>
              </a:rPr>
              <a:t>Бирачки</a:t>
            </a:r>
            <a:r>
              <a:rPr lang="ru-RU" b="1" dirty="0" smtClean="0">
                <a:solidFill>
                  <a:schemeClr val="bg1"/>
                </a:solidFill>
              </a:rPr>
              <a:t> одбори</a:t>
            </a:r>
            <a:endParaRPr lang="ru-RU" b="1" dirty="0">
              <a:solidFill>
                <a:schemeClr val="bg1"/>
              </a:solidFill>
            </a:endParaRPr>
          </a:p>
          <a:p>
            <a:pPr>
              <a:lnSpc>
                <a:spcPct val="100000"/>
              </a:lnSpc>
              <a:spcBef>
                <a:spcPts val="600"/>
              </a:spcBef>
            </a:pPr>
            <a:endParaRPr lang="en-US" dirty="0">
              <a:solidFill>
                <a:schemeClr val="bg1"/>
              </a:solidFill>
            </a:endParaRPr>
          </a:p>
        </p:txBody>
      </p:sp>
    </p:spTree>
    <p:extLst>
      <p:ext uri="{BB962C8B-B14F-4D97-AF65-F5344CB8AC3E}">
        <p14:creationId xmlns:p14="http://schemas.microsoft.com/office/powerpoint/2010/main" val="16554687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03385"/>
            <a:ext cx="10515600" cy="5473578"/>
          </a:xfrm>
        </p:spPr>
        <p:txBody>
          <a:bodyPr/>
          <a:lstStyle/>
          <a:p>
            <a:pPr marL="0" indent="0" algn="just">
              <a:lnSpc>
                <a:spcPct val="107000"/>
              </a:lnSpc>
              <a:spcAft>
                <a:spcPts val="600"/>
              </a:spcAft>
              <a:buNone/>
            </a:pPr>
            <a:r>
              <a:rPr lang="sr-Cyrl-RS" sz="2400" dirty="0">
                <a:solidFill>
                  <a:schemeClr val="bg1"/>
                </a:solidFill>
                <a:ea typeface="Calibri"/>
                <a:cs typeface="Times New Roman"/>
              </a:rPr>
              <a:t>ВАЖНО: </a:t>
            </a:r>
            <a:r>
              <a:rPr lang="sr-Latn-RS" sz="2400" dirty="0">
                <a:solidFill>
                  <a:schemeClr val="bg1"/>
                </a:solidFill>
                <a:ea typeface="Calibri"/>
                <a:cs typeface="Times New Roman"/>
              </a:rPr>
              <a:t>Паравани за обезбеђивање тајности гласања морају да буду постављени тако да други бирачи, чланови бирачког одбора и посматрачи не могу видети како бирач попуњава гласачки листић</a:t>
            </a:r>
            <a:r>
              <a:rPr lang="sr-Cyrl-RS" sz="2400" dirty="0">
                <a:solidFill>
                  <a:schemeClr val="bg1"/>
                </a:solidFill>
                <a:ea typeface="Calibri"/>
                <a:cs typeface="Times New Roman"/>
              </a:rPr>
              <a:t>.</a:t>
            </a:r>
            <a:endParaRPr lang="en-US" sz="2400" dirty="0">
              <a:solidFill>
                <a:schemeClr val="bg1"/>
              </a:solidFill>
              <a:ea typeface="Calibri"/>
              <a:cs typeface="Times New Roman"/>
            </a:endParaRPr>
          </a:p>
          <a:p>
            <a:pPr algn="just">
              <a:lnSpc>
                <a:spcPct val="107000"/>
              </a:lnSpc>
              <a:spcAft>
                <a:spcPts val="600"/>
              </a:spcAft>
            </a:pPr>
            <a:r>
              <a:rPr lang="sr-Cyrl-RS" sz="2400" dirty="0">
                <a:solidFill>
                  <a:schemeClr val="bg1"/>
                </a:solidFill>
                <a:ea typeface="Calibri"/>
                <a:cs typeface="Times New Roman"/>
              </a:rPr>
              <a:t>Отвор паравана треба да буде окренут према зиду, при чему размак између паравана мора да буде најмање један метар.</a:t>
            </a:r>
            <a:endParaRPr lang="en-US" sz="2400" dirty="0">
              <a:solidFill>
                <a:schemeClr val="bg1"/>
              </a:solidFill>
              <a:ea typeface="Calibri"/>
              <a:cs typeface="Times New Roman"/>
            </a:endParaRP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941" y="3368186"/>
            <a:ext cx="2153260" cy="1882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2217" y="3297848"/>
            <a:ext cx="2153260" cy="1882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3725" y="3297848"/>
            <a:ext cx="2153260" cy="1882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03527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19015"/>
            <a:ext cx="10515600" cy="5457948"/>
          </a:xfrm>
        </p:spPr>
        <p:txBody>
          <a:bodyPr/>
          <a:lstStyle/>
          <a:p>
            <a:r>
              <a:rPr lang="ru-RU" dirty="0">
                <a:solidFill>
                  <a:schemeClr val="bg1"/>
                </a:solidFill>
              </a:rPr>
              <a:t>Бирачки одбор мора да провери да ли су на бирачком месту или непосредно </a:t>
            </a:r>
            <a:r>
              <a:rPr lang="ru-RU" dirty="0" err="1">
                <a:solidFill>
                  <a:schemeClr val="bg1"/>
                </a:solidFill>
              </a:rPr>
              <a:t>испред</a:t>
            </a:r>
            <a:r>
              <a:rPr lang="ru-RU" dirty="0">
                <a:solidFill>
                  <a:schemeClr val="bg1"/>
                </a:solidFill>
              </a:rPr>
              <a:t> бирачког места истакнути симболи политичких странака, подносилаца </a:t>
            </a:r>
            <a:r>
              <a:rPr lang="ru-RU" dirty="0" err="1">
                <a:solidFill>
                  <a:schemeClr val="bg1"/>
                </a:solidFill>
              </a:rPr>
              <a:t>изборних</a:t>
            </a:r>
            <a:r>
              <a:rPr lang="ru-RU" dirty="0">
                <a:solidFill>
                  <a:schemeClr val="bg1"/>
                </a:solidFill>
              </a:rPr>
              <a:t> </a:t>
            </a:r>
            <a:r>
              <a:rPr lang="ru-RU" dirty="0" smtClean="0">
                <a:solidFill>
                  <a:schemeClr val="bg1"/>
                </a:solidFill>
              </a:rPr>
              <a:t>листа, </a:t>
            </a:r>
            <a:r>
              <a:rPr lang="ru-RU" dirty="0">
                <a:solidFill>
                  <a:schemeClr val="bg1"/>
                </a:solidFill>
              </a:rPr>
              <a:t>као и други изборни пропагандни материјал. Ако утврди да је такав материјал истакнут </a:t>
            </a:r>
            <a:r>
              <a:rPr lang="ru-RU" dirty="0" smtClean="0">
                <a:solidFill>
                  <a:schemeClr val="bg1"/>
                </a:solidFill>
              </a:rPr>
              <a:t>бирачки </a:t>
            </a:r>
            <a:r>
              <a:rPr lang="ru-RU" dirty="0">
                <a:solidFill>
                  <a:schemeClr val="bg1"/>
                </a:solidFill>
              </a:rPr>
              <a:t>одбор мора да га уклони. </a:t>
            </a:r>
            <a:endParaRPr lang="en-US" dirty="0">
              <a:solidFill>
                <a:schemeClr val="bg1"/>
              </a:solidFill>
            </a:endParaRPr>
          </a:p>
        </p:txBody>
      </p:sp>
    </p:spTree>
    <p:extLst>
      <p:ext uri="{BB962C8B-B14F-4D97-AF65-F5344CB8AC3E}">
        <p14:creationId xmlns:p14="http://schemas.microsoft.com/office/powerpoint/2010/main" val="2978503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9706"/>
          </a:xfrm>
        </p:spPr>
        <p:txBody>
          <a:bodyPr/>
          <a:lstStyle/>
          <a:p>
            <a:r>
              <a:rPr lang="sr-Cyrl-RS" dirty="0">
                <a:solidFill>
                  <a:schemeClr val="bg1"/>
                </a:solidFill>
              </a:rPr>
              <a:t>Подела задужења</a:t>
            </a:r>
            <a:endParaRPr lang="en-US" dirty="0">
              <a:solidFill>
                <a:schemeClr val="bg1"/>
              </a:solidFill>
            </a:endParaRPr>
          </a:p>
        </p:txBody>
      </p:sp>
      <p:sp>
        <p:nvSpPr>
          <p:cNvPr id="3" name="Content Placeholder 2"/>
          <p:cNvSpPr>
            <a:spLocks noGrp="1"/>
          </p:cNvSpPr>
          <p:nvPr>
            <p:ph idx="1"/>
          </p:nvPr>
        </p:nvSpPr>
        <p:spPr>
          <a:xfrm>
            <a:off x="838200" y="1297354"/>
            <a:ext cx="10515600" cy="4879609"/>
          </a:xfrm>
        </p:spPr>
        <p:txBody>
          <a:bodyPr>
            <a:normAutofit fontScale="70000" lnSpcReduction="20000"/>
          </a:bodyPr>
          <a:lstStyle/>
          <a:p>
            <a:pPr marL="0" indent="0">
              <a:buNone/>
            </a:pPr>
            <a:r>
              <a:rPr lang="ru-RU" dirty="0">
                <a:solidFill>
                  <a:schemeClr val="bg1"/>
                </a:solidFill>
              </a:rPr>
              <a:t>Чланови бирачког одбора договарају се о подели задужења током спровођења гласања. </a:t>
            </a:r>
            <a:endParaRPr lang="ru-RU" dirty="0" smtClean="0">
              <a:solidFill>
                <a:schemeClr val="bg1"/>
              </a:solidFill>
            </a:endParaRPr>
          </a:p>
          <a:p>
            <a:pPr marL="0" indent="0">
              <a:buNone/>
            </a:pPr>
            <a:r>
              <a:rPr lang="ru-RU" dirty="0" smtClean="0">
                <a:solidFill>
                  <a:schemeClr val="bg1"/>
                </a:solidFill>
              </a:rPr>
              <a:t>Најважније </a:t>
            </a:r>
            <a:r>
              <a:rPr lang="ru-RU" dirty="0">
                <a:solidFill>
                  <a:schemeClr val="bg1"/>
                </a:solidFill>
              </a:rPr>
              <a:t>је да се утврди који ће чланови, односно заменици чланова, бити задужени за спровођење следећих </a:t>
            </a:r>
            <a:r>
              <a:rPr lang="ru-RU" dirty="0" err="1">
                <a:solidFill>
                  <a:schemeClr val="bg1"/>
                </a:solidFill>
              </a:rPr>
              <a:t>радњи</a:t>
            </a:r>
            <a:r>
              <a:rPr lang="ru-RU" dirty="0" smtClean="0">
                <a:solidFill>
                  <a:schemeClr val="bg1"/>
                </a:solidFill>
              </a:rPr>
              <a:t>:</a:t>
            </a:r>
          </a:p>
          <a:p>
            <a:pPr marL="0" indent="0">
              <a:buNone/>
            </a:pPr>
            <a:r>
              <a:rPr lang="ru-RU" dirty="0">
                <a:solidFill>
                  <a:schemeClr val="bg1"/>
                </a:solidFill>
              </a:rPr>
              <a:t>• </a:t>
            </a:r>
            <a:r>
              <a:rPr lang="ru-RU" dirty="0" err="1" smtClean="0">
                <a:solidFill>
                  <a:schemeClr val="bg1"/>
                </a:solidFill>
              </a:rPr>
              <a:t>упознавање</a:t>
            </a:r>
            <a:r>
              <a:rPr lang="ru-RU" dirty="0" smtClean="0">
                <a:solidFill>
                  <a:schemeClr val="bg1"/>
                </a:solidFill>
              </a:rPr>
              <a:t> </a:t>
            </a:r>
            <a:r>
              <a:rPr lang="ru-RU" dirty="0" err="1">
                <a:solidFill>
                  <a:schemeClr val="bg1"/>
                </a:solidFill>
              </a:rPr>
              <a:t>бирача</a:t>
            </a:r>
            <a:r>
              <a:rPr lang="ru-RU" dirty="0">
                <a:solidFill>
                  <a:schemeClr val="bg1"/>
                </a:solidFill>
              </a:rPr>
              <a:t> о начину </a:t>
            </a:r>
            <a:r>
              <a:rPr lang="ru-RU" dirty="0" err="1">
                <a:solidFill>
                  <a:schemeClr val="bg1"/>
                </a:solidFill>
              </a:rPr>
              <a:t>кретања</a:t>
            </a:r>
            <a:r>
              <a:rPr lang="ru-RU" dirty="0">
                <a:solidFill>
                  <a:schemeClr val="bg1"/>
                </a:solidFill>
              </a:rPr>
              <a:t> </a:t>
            </a:r>
            <a:r>
              <a:rPr lang="ru-RU" dirty="0" err="1">
                <a:solidFill>
                  <a:schemeClr val="bg1"/>
                </a:solidFill>
              </a:rPr>
              <a:t>кроз</a:t>
            </a:r>
            <a:r>
              <a:rPr lang="ru-RU" dirty="0">
                <a:solidFill>
                  <a:schemeClr val="bg1"/>
                </a:solidFill>
              </a:rPr>
              <a:t> </a:t>
            </a:r>
            <a:r>
              <a:rPr lang="ru-RU" dirty="0" err="1">
                <a:solidFill>
                  <a:schemeClr val="bg1"/>
                </a:solidFill>
              </a:rPr>
              <a:t>просторију</a:t>
            </a:r>
            <a:r>
              <a:rPr lang="ru-RU" dirty="0">
                <a:solidFill>
                  <a:schemeClr val="bg1"/>
                </a:solidFill>
              </a:rPr>
              <a:t> за </a:t>
            </a:r>
            <a:r>
              <a:rPr lang="ru-RU" dirty="0" err="1">
                <a:solidFill>
                  <a:schemeClr val="bg1"/>
                </a:solidFill>
              </a:rPr>
              <a:t>гласање</a:t>
            </a:r>
            <a:r>
              <a:rPr lang="ru-RU" dirty="0">
                <a:solidFill>
                  <a:schemeClr val="bg1"/>
                </a:solidFill>
              </a:rPr>
              <a:t> и </a:t>
            </a:r>
            <a:r>
              <a:rPr lang="ru-RU" dirty="0" err="1">
                <a:solidFill>
                  <a:schemeClr val="bg1"/>
                </a:solidFill>
              </a:rPr>
              <a:t>вођење</a:t>
            </a:r>
            <a:r>
              <a:rPr lang="ru-RU" dirty="0">
                <a:solidFill>
                  <a:schemeClr val="bg1"/>
                </a:solidFill>
              </a:rPr>
              <a:t> </a:t>
            </a:r>
            <a:r>
              <a:rPr lang="ru-RU" dirty="0" err="1">
                <a:solidFill>
                  <a:schemeClr val="bg1"/>
                </a:solidFill>
              </a:rPr>
              <a:t>рачуна</a:t>
            </a:r>
            <a:r>
              <a:rPr lang="ru-RU" dirty="0">
                <a:solidFill>
                  <a:schemeClr val="bg1"/>
                </a:solidFill>
              </a:rPr>
              <a:t> о томе да у </a:t>
            </a:r>
            <a:r>
              <a:rPr lang="ru-RU" dirty="0" err="1">
                <a:solidFill>
                  <a:schemeClr val="bg1"/>
                </a:solidFill>
              </a:rPr>
              <a:t>просторији</a:t>
            </a:r>
            <a:r>
              <a:rPr lang="ru-RU" dirty="0">
                <a:solidFill>
                  <a:schemeClr val="bg1"/>
                </a:solidFill>
              </a:rPr>
              <a:t> буде само </a:t>
            </a:r>
            <a:r>
              <a:rPr lang="ru-RU" dirty="0" err="1">
                <a:solidFill>
                  <a:schemeClr val="bg1"/>
                </a:solidFill>
              </a:rPr>
              <a:t>онолико</a:t>
            </a:r>
            <a:r>
              <a:rPr lang="ru-RU" dirty="0">
                <a:solidFill>
                  <a:schemeClr val="bg1"/>
                </a:solidFill>
              </a:rPr>
              <a:t> </a:t>
            </a:r>
            <a:r>
              <a:rPr lang="ru-RU" dirty="0" err="1">
                <a:solidFill>
                  <a:schemeClr val="bg1"/>
                </a:solidFill>
              </a:rPr>
              <a:t>бирача</a:t>
            </a:r>
            <a:r>
              <a:rPr lang="ru-RU" dirty="0">
                <a:solidFill>
                  <a:schemeClr val="bg1"/>
                </a:solidFill>
              </a:rPr>
              <a:t> </a:t>
            </a:r>
            <a:r>
              <a:rPr lang="ru-RU" dirty="0" err="1">
                <a:solidFill>
                  <a:schemeClr val="bg1"/>
                </a:solidFill>
              </a:rPr>
              <a:t>колико</a:t>
            </a:r>
            <a:r>
              <a:rPr lang="ru-RU" dirty="0">
                <a:solidFill>
                  <a:schemeClr val="bg1"/>
                </a:solidFill>
              </a:rPr>
              <a:t> </a:t>
            </a:r>
            <a:r>
              <a:rPr lang="ru-RU" dirty="0" err="1">
                <a:solidFill>
                  <a:schemeClr val="bg1"/>
                </a:solidFill>
              </a:rPr>
              <a:t>има</a:t>
            </a:r>
            <a:r>
              <a:rPr lang="ru-RU" dirty="0">
                <a:solidFill>
                  <a:schemeClr val="bg1"/>
                </a:solidFill>
              </a:rPr>
              <a:t> </a:t>
            </a:r>
            <a:r>
              <a:rPr lang="ru-RU" dirty="0" err="1">
                <a:solidFill>
                  <a:schemeClr val="bg1"/>
                </a:solidFill>
              </a:rPr>
              <a:t>обезбеђених</a:t>
            </a:r>
            <a:r>
              <a:rPr lang="ru-RU" dirty="0">
                <a:solidFill>
                  <a:schemeClr val="bg1"/>
                </a:solidFill>
              </a:rPr>
              <a:t> паравана за </a:t>
            </a:r>
            <a:r>
              <a:rPr lang="ru-RU" dirty="0" err="1">
                <a:solidFill>
                  <a:schemeClr val="bg1"/>
                </a:solidFill>
              </a:rPr>
              <a:t>гласање</a:t>
            </a:r>
            <a:endParaRPr lang="ru-RU" dirty="0" smtClean="0">
              <a:solidFill>
                <a:schemeClr val="bg1"/>
              </a:solidFill>
            </a:endParaRPr>
          </a:p>
          <a:p>
            <a:r>
              <a:rPr lang="ru-RU" dirty="0" err="1" smtClean="0">
                <a:solidFill>
                  <a:schemeClr val="bg1"/>
                </a:solidFill>
              </a:rPr>
              <a:t>руковање</a:t>
            </a:r>
            <a:r>
              <a:rPr lang="ru-RU" dirty="0" smtClean="0">
                <a:solidFill>
                  <a:schemeClr val="bg1"/>
                </a:solidFill>
              </a:rPr>
              <a:t> </a:t>
            </a:r>
            <a:r>
              <a:rPr lang="ru-RU" dirty="0">
                <a:solidFill>
                  <a:schemeClr val="bg1"/>
                </a:solidFill>
              </a:rPr>
              <a:t>УВ-лампом</a:t>
            </a:r>
          </a:p>
          <a:p>
            <a:pPr marL="0" indent="0">
              <a:buNone/>
            </a:pPr>
            <a:r>
              <a:rPr lang="ru-RU" dirty="0" smtClean="0">
                <a:solidFill>
                  <a:schemeClr val="bg1"/>
                </a:solidFill>
              </a:rPr>
              <a:t>• утврђивање </a:t>
            </a:r>
            <a:r>
              <a:rPr lang="ru-RU" dirty="0">
                <a:solidFill>
                  <a:schemeClr val="bg1"/>
                </a:solidFill>
              </a:rPr>
              <a:t>идентитета бирача</a:t>
            </a:r>
          </a:p>
          <a:p>
            <a:pPr marL="0" indent="0">
              <a:buNone/>
            </a:pPr>
            <a:r>
              <a:rPr lang="ru-RU" dirty="0" smtClean="0">
                <a:solidFill>
                  <a:schemeClr val="bg1"/>
                </a:solidFill>
              </a:rPr>
              <a:t>• руковање </a:t>
            </a:r>
            <a:r>
              <a:rPr lang="ru-RU" dirty="0">
                <a:solidFill>
                  <a:schemeClr val="bg1"/>
                </a:solidFill>
              </a:rPr>
              <a:t>изводом из </a:t>
            </a:r>
            <a:r>
              <a:rPr lang="ru-RU" dirty="0" err="1">
                <a:solidFill>
                  <a:schemeClr val="bg1"/>
                </a:solidFill>
              </a:rPr>
              <a:t>бирачког</a:t>
            </a:r>
            <a:r>
              <a:rPr lang="ru-RU" dirty="0">
                <a:solidFill>
                  <a:schemeClr val="bg1"/>
                </a:solidFill>
              </a:rPr>
              <a:t> </a:t>
            </a:r>
            <a:r>
              <a:rPr lang="ru-RU" dirty="0" smtClean="0">
                <a:solidFill>
                  <a:schemeClr val="bg1"/>
                </a:solidFill>
              </a:rPr>
              <a:t>списка</a:t>
            </a:r>
            <a:r>
              <a:rPr lang="en-US" dirty="0" smtClean="0">
                <a:solidFill>
                  <a:schemeClr val="bg1"/>
                </a:solidFill>
              </a:rPr>
              <a:t> </a:t>
            </a:r>
            <a:r>
              <a:rPr lang="sr-Cyrl-RS" dirty="0">
                <a:solidFill>
                  <a:schemeClr val="bg1"/>
                </a:solidFill>
              </a:rPr>
              <a:t>и</a:t>
            </a:r>
            <a:r>
              <a:rPr lang="ru-RU" dirty="0" smtClean="0">
                <a:solidFill>
                  <a:schemeClr val="bg1"/>
                </a:solidFill>
              </a:rPr>
              <a:t> </a:t>
            </a:r>
            <a:r>
              <a:rPr lang="ru-RU" dirty="0">
                <a:solidFill>
                  <a:schemeClr val="bg1"/>
                </a:solidFill>
              </a:rPr>
              <a:t>евентуалним списком накнадних промена у </a:t>
            </a:r>
            <a:r>
              <a:rPr lang="ru-RU" dirty="0" err="1">
                <a:solidFill>
                  <a:schemeClr val="bg1"/>
                </a:solidFill>
              </a:rPr>
              <a:t>бирачком</a:t>
            </a:r>
            <a:r>
              <a:rPr lang="ru-RU" dirty="0">
                <a:solidFill>
                  <a:schemeClr val="bg1"/>
                </a:solidFill>
              </a:rPr>
              <a:t> </a:t>
            </a:r>
            <a:r>
              <a:rPr lang="ru-RU" dirty="0" smtClean="0">
                <a:solidFill>
                  <a:schemeClr val="bg1"/>
                </a:solidFill>
              </a:rPr>
              <a:t>списку</a:t>
            </a:r>
            <a:endParaRPr lang="ru-RU" dirty="0">
              <a:solidFill>
                <a:schemeClr val="bg1"/>
              </a:solidFill>
            </a:endParaRPr>
          </a:p>
          <a:p>
            <a:pPr marL="0" indent="0">
              <a:buNone/>
            </a:pPr>
            <a:r>
              <a:rPr lang="ru-RU" dirty="0" smtClean="0">
                <a:solidFill>
                  <a:schemeClr val="bg1"/>
                </a:solidFill>
              </a:rPr>
              <a:t>• руковање </a:t>
            </a:r>
            <a:r>
              <a:rPr lang="ru-RU" dirty="0">
                <a:solidFill>
                  <a:schemeClr val="bg1"/>
                </a:solidFill>
              </a:rPr>
              <a:t>спрејом за обележавање прста бирача</a:t>
            </a:r>
          </a:p>
          <a:p>
            <a:pPr marL="0" indent="0">
              <a:buNone/>
            </a:pPr>
            <a:r>
              <a:rPr lang="ru-RU" dirty="0" smtClean="0">
                <a:solidFill>
                  <a:schemeClr val="bg1"/>
                </a:solidFill>
              </a:rPr>
              <a:t>• чување </a:t>
            </a:r>
            <a:r>
              <a:rPr lang="ru-RU" dirty="0">
                <a:solidFill>
                  <a:schemeClr val="bg1"/>
                </a:solidFill>
              </a:rPr>
              <a:t>и уручивање </a:t>
            </a:r>
            <a:r>
              <a:rPr lang="ru-RU" dirty="0" err="1">
                <a:solidFill>
                  <a:schemeClr val="bg1"/>
                </a:solidFill>
              </a:rPr>
              <a:t>гласачких</a:t>
            </a:r>
            <a:r>
              <a:rPr lang="ru-RU" dirty="0">
                <a:solidFill>
                  <a:schemeClr val="bg1"/>
                </a:solidFill>
              </a:rPr>
              <a:t> </a:t>
            </a:r>
            <a:r>
              <a:rPr lang="ru-RU" dirty="0" err="1" smtClean="0">
                <a:solidFill>
                  <a:schemeClr val="bg1"/>
                </a:solidFill>
              </a:rPr>
              <a:t>листића</a:t>
            </a:r>
            <a:endParaRPr lang="ru-RU" dirty="0" smtClean="0">
              <a:solidFill>
                <a:schemeClr val="bg1"/>
              </a:solidFill>
            </a:endParaRPr>
          </a:p>
          <a:p>
            <a:r>
              <a:rPr lang="ru-RU" dirty="0" err="1">
                <a:solidFill>
                  <a:schemeClr val="bg1"/>
                </a:solidFill>
              </a:rPr>
              <a:t>поучавање</a:t>
            </a:r>
            <a:r>
              <a:rPr lang="ru-RU" dirty="0">
                <a:solidFill>
                  <a:schemeClr val="bg1"/>
                </a:solidFill>
              </a:rPr>
              <a:t> </a:t>
            </a:r>
            <a:r>
              <a:rPr lang="ru-RU" dirty="0" err="1">
                <a:solidFill>
                  <a:schemeClr val="bg1"/>
                </a:solidFill>
              </a:rPr>
              <a:t>бирача</a:t>
            </a:r>
            <a:r>
              <a:rPr lang="ru-RU" dirty="0">
                <a:solidFill>
                  <a:schemeClr val="bg1"/>
                </a:solidFill>
              </a:rPr>
              <a:t> о начину </a:t>
            </a:r>
            <a:r>
              <a:rPr lang="ru-RU" dirty="0" err="1">
                <a:solidFill>
                  <a:schemeClr val="bg1"/>
                </a:solidFill>
              </a:rPr>
              <a:t>гласања</a:t>
            </a:r>
            <a:endParaRPr lang="ru-RU" dirty="0">
              <a:solidFill>
                <a:schemeClr val="bg1"/>
              </a:solidFill>
            </a:endParaRPr>
          </a:p>
          <a:p>
            <a:pPr marL="0" indent="0">
              <a:buNone/>
            </a:pPr>
            <a:r>
              <a:rPr lang="ru-RU" dirty="0">
                <a:solidFill>
                  <a:schemeClr val="bg1"/>
                </a:solidFill>
              </a:rPr>
              <a:t>• </a:t>
            </a:r>
            <a:r>
              <a:rPr lang="ru-RU" dirty="0" err="1" smtClean="0">
                <a:solidFill>
                  <a:schemeClr val="bg1"/>
                </a:solidFill>
              </a:rPr>
              <a:t>вођење</a:t>
            </a:r>
            <a:r>
              <a:rPr lang="ru-RU" dirty="0" smtClean="0">
                <a:solidFill>
                  <a:schemeClr val="bg1"/>
                </a:solidFill>
              </a:rPr>
              <a:t> </a:t>
            </a:r>
            <a:r>
              <a:rPr lang="ru-RU" dirty="0" err="1">
                <a:solidFill>
                  <a:schemeClr val="bg1"/>
                </a:solidFill>
              </a:rPr>
              <a:t>рачуна</a:t>
            </a:r>
            <a:r>
              <a:rPr lang="ru-RU" dirty="0">
                <a:solidFill>
                  <a:schemeClr val="bg1"/>
                </a:solidFill>
              </a:rPr>
              <a:t> о томе да </a:t>
            </a:r>
            <a:r>
              <a:rPr lang="ru-RU" dirty="0" err="1">
                <a:solidFill>
                  <a:schemeClr val="bg1"/>
                </a:solidFill>
              </a:rPr>
              <a:t>бирачи</a:t>
            </a:r>
            <a:r>
              <a:rPr lang="ru-RU" dirty="0">
                <a:solidFill>
                  <a:schemeClr val="bg1"/>
                </a:solidFill>
              </a:rPr>
              <a:t> </a:t>
            </a:r>
            <a:r>
              <a:rPr lang="ru-RU" dirty="0" err="1">
                <a:solidFill>
                  <a:schemeClr val="bg1"/>
                </a:solidFill>
              </a:rPr>
              <a:t>гласачке</a:t>
            </a:r>
            <a:r>
              <a:rPr lang="ru-RU" dirty="0">
                <a:solidFill>
                  <a:schemeClr val="bg1"/>
                </a:solidFill>
              </a:rPr>
              <a:t> </a:t>
            </a:r>
            <a:r>
              <a:rPr lang="ru-RU" dirty="0" err="1">
                <a:solidFill>
                  <a:schemeClr val="bg1"/>
                </a:solidFill>
              </a:rPr>
              <a:t>листиће</a:t>
            </a:r>
            <a:r>
              <a:rPr lang="ru-RU" dirty="0">
                <a:solidFill>
                  <a:schemeClr val="bg1"/>
                </a:solidFill>
              </a:rPr>
              <a:t> </a:t>
            </a:r>
            <a:r>
              <a:rPr lang="ru-RU" dirty="0" err="1">
                <a:solidFill>
                  <a:schemeClr val="bg1"/>
                </a:solidFill>
              </a:rPr>
              <a:t>пресавијене</a:t>
            </a:r>
            <a:r>
              <a:rPr lang="ru-RU" dirty="0">
                <a:solidFill>
                  <a:schemeClr val="bg1"/>
                </a:solidFill>
              </a:rPr>
              <a:t> </a:t>
            </a:r>
            <a:r>
              <a:rPr lang="ru-RU" dirty="0" err="1">
                <a:solidFill>
                  <a:schemeClr val="bg1"/>
                </a:solidFill>
              </a:rPr>
              <a:t>убаце</a:t>
            </a:r>
            <a:r>
              <a:rPr lang="ru-RU" dirty="0">
                <a:solidFill>
                  <a:schemeClr val="bg1"/>
                </a:solidFill>
              </a:rPr>
              <a:t> у </a:t>
            </a:r>
            <a:r>
              <a:rPr lang="ru-RU" dirty="0" err="1">
                <a:solidFill>
                  <a:schemeClr val="bg1"/>
                </a:solidFill>
              </a:rPr>
              <a:t>гласачку</a:t>
            </a:r>
            <a:r>
              <a:rPr lang="ru-RU" dirty="0">
                <a:solidFill>
                  <a:schemeClr val="bg1"/>
                </a:solidFill>
              </a:rPr>
              <a:t> </a:t>
            </a:r>
            <a:r>
              <a:rPr lang="ru-RU" dirty="0" err="1">
                <a:solidFill>
                  <a:schemeClr val="bg1"/>
                </a:solidFill>
              </a:rPr>
              <a:t>кутију</a:t>
            </a:r>
            <a:endParaRPr lang="ru-RU" dirty="0">
              <a:solidFill>
                <a:schemeClr val="bg1"/>
              </a:solidFill>
            </a:endParaRPr>
          </a:p>
          <a:p>
            <a:endParaRPr lang="en-US" dirty="0"/>
          </a:p>
        </p:txBody>
      </p:sp>
    </p:spTree>
    <p:extLst>
      <p:ext uri="{BB962C8B-B14F-4D97-AF65-F5344CB8AC3E}">
        <p14:creationId xmlns:p14="http://schemas.microsoft.com/office/powerpoint/2010/main" val="40299841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34646"/>
            <a:ext cx="10515600" cy="5442317"/>
          </a:xfrm>
        </p:spPr>
        <p:txBody>
          <a:bodyPr/>
          <a:lstStyle/>
          <a:p>
            <a:pPr marL="0" indent="0">
              <a:buNone/>
            </a:pPr>
            <a:r>
              <a:rPr lang="ru-RU" dirty="0">
                <a:solidFill>
                  <a:schemeClr val="bg1"/>
                </a:solidFill>
              </a:rPr>
              <a:t>Осим наведеног, бирачки одбор треба да одреди и:	</a:t>
            </a:r>
          </a:p>
          <a:p>
            <a:pPr marL="0" indent="0">
              <a:buNone/>
            </a:pPr>
            <a:r>
              <a:rPr lang="ru-RU" dirty="0" smtClean="0">
                <a:solidFill>
                  <a:schemeClr val="bg1"/>
                </a:solidFill>
              </a:rPr>
              <a:t>• три </a:t>
            </a:r>
            <a:r>
              <a:rPr lang="ru-RU" dirty="0">
                <a:solidFill>
                  <a:schemeClr val="bg1"/>
                </a:solidFill>
              </a:rPr>
              <a:t>члана или заменика члана бирачког одбора који су именовани на предлог три различита овлашћена предлагача (од којих је најмање један именован на предлог опозиционе </a:t>
            </a:r>
            <a:r>
              <a:rPr lang="ru-RU" dirty="0" err="1">
                <a:solidFill>
                  <a:schemeClr val="bg1"/>
                </a:solidFill>
              </a:rPr>
              <a:t>изборне</a:t>
            </a:r>
            <a:r>
              <a:rPr lang="ru-RU" dirty="0">
                <a:solidFill>
                  <a:schemeClr val="bg1"/>
                </a:solidFill>
              </a:rPr>
              <a:t> </a:t>
            </a:r>
            <a:r>
              <a:rPr lang="ru-RU" dirty="0" smtClean="0">
                <a:solidFill>
                  <a:schemeClr val="bg1"/>
                </a:solidFill>
              </a:rPr>
              <a:t>листе</a:t>
            </a:r>
            <a:r>
              <a:rPr lang="sr-Cyrl-RS" dirty="0" smtClean="0">
                <a:solidFill>
                  <a:schemeClr val="bg1"/>
                </a:solidFill>
              </a:rPr>
              <a:t>)</a:t>
            </a:r>
            <a:r>
              <a:rPr lang="ru-RU" dirty="0" smtClean="0">
                <a:solidFill>
                  <a:schemeClr val="bg1"/>
                </a:solidFill>
              </a:rPr>
              <a:t> и </a:t>
            </a:r>
            <a:r>
              <a:rPr lang="ru-RU" dirty="0">
                <a:solidFill>
                  <a:schemeClr val="bg1"/>
                </a:solidFill>
              </a:rPr>
              <a:t>који ће, као повереници бирачког одбора, спровести гласање ван бирачког места</a:t>
            </a:r>
          </a:p>
          <a:p>
            <a:pPr marL="0" indent="0">
              <a:buNone/>
            </a:pPr>
            <a:r>
              <a:rPr lang="ru-RU" dirty="0" smtClean="0">
                <a:solidFill>
                  <a:schemeClr val="bg1"/>
                </a:solidFill>
              </a:rPr>
              <a:t>• члана </a:t>
            </a:r>
            <a:r>
              <a:rPr lang="ru-RU" dirty="0">
                <a:solidFill>
                  <a:schemeClr val="bg1"/>
                </a:solidFill>
              </a:rPr>
              <a:t>или заменика члана бирачког одбора који ће бити задужен за </a:t>
            </a:r>
            <a:r>
              <a:rPr lang="ru-RU" dirty="0" err="1">
                <a:solidFill>
                  <a:schemeClr val="bg1"/>
                </a:solidFill>
              </a:rPr>
              <a:t>попуњавање</a:t>
            </a:r>
            <a:r>
              <a:rPr lang="ru-RU" dirty="0">
                <a:solidFill>
                  <a:schemeClr val="bg1"/>
                </a:solidFill>
              </a:rPr>
              <a:t> </a:t>
            </a:r>
            <a:r>
              <a:rPr lang="ru-RU" dirty="0" err="1" smtClean="0">
                <a:solidFill>
                  <a:schemeClr val="bg1"/>
                </a:solidFill>
              </a:rPr>
              <a:t>контролног</a:t>
            </a:r>
            <a:r>
              <a:rPr lang="ru-RU" dirty="0" smtClean="0">
                <a:solidFill>
                  <a:schemeClr val="bg1"/>
                </a:solidFill>
              </a:rPr>
              <a:t> </a:t>
            </a:r>
            <a:r>
              <a:rPr lang="ru-RU" dirty="0">
                <a:solidFill>
                  <a:schemeClr val="bg1"/>
                </a:solidFill>
              </a:rPr>
              <a:t>формулара и вршење логичко-рачунске контроле резултата гласања унетих у </a:t>
            </a:r>
            <a:r>
              <a:rPr lang="ru-RU" dirty="0" err="1" smtClean="0">
                <a:solidFill>
                  <a:schemeClr val="bg1"/>
                </a:solidFill>
              </a:rPr>
              <a:t>контролни</a:t>
            </a:r>
            <a:r>
              <a:rPr lang="ru-RU" dirty="0" smtClean="0">
                <a:solidFill>
                  <a:schemeClr val="bg1"/>
                </a:solidFill>
              </a:rPr>
              <a:t> </a:t>
            </a:r>
            <a:r>
              <a:rPr lang="ru-RU" dirty="0" err="1" smtClean="0">
                <a:solidFill>
                  <a:schemeClr val="bg1"/>
                </a:solidFill>
              </a:rPr>
              <a:t>формулар</a:t>
            </a:r>
            <a:endParaRPr lang="ru-RU" dirty="0">
              <a:solidFill>
                <a:schemeClr val="bg1"/>
              </a:solidFill>
            </a:endParaRPr>
          </a:p>
          <a:p>
            <a:endParaRPr lang="en-US" dirty="0"/>
          </a:p>
        </p:txBody>
      </p:sp>
    </p:spTree>
    <p:extLst>
      <p:ext uri="{BB962C8B-B14F-4D97-AF65-F5344CB8AC3E}">
        <p14:creationId xmlns:p14="http://schemas.microsoft.com/office/powerpoint/2010/main" val="27062617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19015"/>
            <a:ext cx="10515600" cy="5457948"/>
          </a:xfrm>
        </p:spPr>
        <p:txBody>
          <a:bodyPr>
            <a:normAutofit lnSpcReduction="10000"/>
          </a:bodyPr>
          <a:lstStyle/>
          <a:p>
            <a:pPr marL="0" indent="0">
              <a:buNone/>
            </a:pPr>
            <a:r>
              <a:rPr lang="ru-RU" dirty="0">
                <a:solidFill>
                  <a:schemeClr val="bg1"/>
                </a:solidFill>
              </a:rPr>
              <a:t>НАПОМЕНА: Подела задужења не значи да за свако посебно задужење мора бити одређен само један члан бирачког одбора, напротив. Пожељно је да се чланови бирачког одбора смењују у </a:t>
            </a:r>
            <a:r>
              <a:rPr lang="ru-RU" dirty="0" smtClean="0">
                <a:solidFill>
                  <a:schemeClr val="bg1"/>
                </a:solidFill>
              </a:rPr>
              <a:t>обављању </a:t>
            </a:r>
            <a:r>
              <a:rPr lang="ru-RU" dirty="0">
                <a:solidFill>
                  <a:schemeClr val="bg1"/>
                </a:solidFill>
              </a:rPr>
              <a:t>послова везаних за спровођење гласања. </a:t>
            </a:r>
            <a:endParaRPr lang="ru-RU" dirty="0" smtClean="0">
              <a:solidFill>
                <a:schemeClr val="bg1"/>
              </a:solidFill>
            </a:endParaRPr>
          </a:p>
          <a:p>
            <a:pPr marL="0" indent="0">
              <a:buNone/>
            </a:pPr>
            <a:r>
              <a:rPr lang="ru-RU" dirty="0">
                <a:solidFill>
                  <a:schemeClr val="bg1"/>
                </a:solidFill>
              </a:rPr>
              <a:t>Када припреми </a:t>
            </a:r>
            <a:r>
              <a:rPr lang="ru-RU" dirty="0" err="1">
                <a:solidFill>
                  <a:schemeClr val="bg1"/>
                </a:solidFill>
              </a:rPr>
              <a:t>бирачко</a:t>
            </a:r>
            <a:r>
              <a:rPr lang="ru-RU" dirty="0">
                <a:solidFill>
                  <a:schemeClr val="bg1"/>
                </a:solidFill>
              </a:rPr>
              <a:t> </a:t>
            </a:r>
            <a:r>
              <a:rPr lang="ru-RU" dirty="0" smtClean="0">
                <a:solidFill>
                  <a:schemeClr val="bg1"/>
                </a:solidFill>
              </a:rPr>
              <a:t>место, </a:t>
            </a:r>
            <a:r>
              <a:rPr lang="ru-RU" dirty="0">
                <a:solidFill>
                  <a:schemeClr val="bg1"/>
                </a:solidFill>
              </a:rPr>
              <a:t>а пре него што отвори бирачко место, бирачки одбор треба да у </a:t>
            </a:r>
            <a:r>
              <a:rPr lang="ru-RU" dirty="0" err="1" smtClean="0">
                <a:solidFill>
                  <a:schemeClr val="bg1"/>
                </a:solidFill>
              </a:rPr>
              <a:t>записник</a:t>
            </a:r>
            <a:r>
              <a:rPr lang="ru-RU" dirty="0" smtClean="0">
                <a:solidFill>
                  <a:schemeClr val="bg1"/>
                </a:solidFill>
              </a:rPr>
              <a:t> </a:t>
            </a:r>
            <a:r>
              <a:rPr lang="ru-RU" dirty="0">
                <a:solidFill>
                  <a:schemeClr val="bg1"/>
                </a:solidFill>
              </a:rPr>
              <a:t>о раду бирачког одбора упише: </a:t>
            </a:r>
            <a:endParaRPr lang="ru-RU" dirty="0" smtClean="0">
              <a:solidFill>
                <a:schemeClr val="bg1"/>
              </a:solidFill>
            </a:endParaRPr>
          </a:p>
          <a:p>
            <a:r>
              <a:rPr lang="ru-RU" dirty="0" smtClean="0">
                <a:solidFill>
                  <a:schemeClr val="bg1"/>
                </a:solidFill>
              </a:rPr>
              <a:t>број </a:t>
            </a:r>
            <a:r>
              <a:rPr lang="ru-RU" dirty="0">
                <a:solidFill>
                  <a:schemeClr val="bg1"/>
                </a:solidFill>
              </a:rPr>
              <a:t>бирачког </a:t>
            </a:r>
            <a:r>
              <a:rPr lang="ru-RU" dirty="0" smtClean="0">
                <a:solidFill>
                  <a:schemeClr val="bg1"/>
                </a:solidFill>
              </a:rPr>
              <a:t>места</a:t>
            </a:r>
          </a:p>
          <a:p>
            <a:r>
              <a:rPr lang="ru-RU" dirty="0" smtClean="0">
                <a:solidFill>
                  <a:schemeClr val="bg1"/>
                </a:solidFill>
              </a:rPr>
              <a:t> </a:t>
            </a:r>
            <a:r>
              <a:rPr lang="ru-RU" dirty="0">
                <a:solidFill>
                  <a:schemeClr val="bg1"/>
                </a:solidFill>
              </a:rPr>
              <a:t>назив општине / града / </a:t>
            </a:r>
            <a:r>
              <a:rPr lang="ru-RU" dirty="0" err="1" smtClean="0">
                <a:solidFill>
                  <a:schemeClr val="bg1"/>
                </a:solidFill>
              </a:rPr>
              <a:t>градске</a:t>
            </a:r>
            <a:r>
              <a:rPr lang="ru-RU" dirty="0" smtClean="0">
                <a:solidFill>
                  <a:schemeClr val="bg1"/>
                </a:solidFill>
              </a:rPr>
              <a:t> </a:t>
            </a:r>
            <a:r>
              <a:rPr lang="ru-RU" dirty="0" err="1" smtClean="0">
                <a:solidFill>
                  <a:schemeClr val="bg1"/>
                </a:solidFill>
              </a:rPr>
              <a:t>општине</a:t>
            </a:r>
            <a:endParaRPr lang="ru-RU" dirty="0" smtClean="0">
              <a:solidFill>
                <a:schemeClr val="bg1"/>
              </a:solidFill>
            </a:endParaRPr>
          </a:p>
          <a:p>
            <a:r>
              <a:rPr lang="ru-RU" dirty="0" smtClean="0">
                <a:solidFill>
                  <a:schemeClr val="bg1"/>
                </a:solidFill>
              </a:rPr>
              <a:t> </a:t>
            </a:r>
            <a:r>
              <a:rPr lang="ru-RU" dirty="0">
                <a:solidFill>
                  <a:schemeClr val="bg1"/>
                </a:solidFill>
              </a:rPr>
              <a:t>датум одржавања гласања и </a:t>
            </a:r>
            <a:endParaRPr lang="ru-RU" dirty="0" smtClean="0">
              <a:solidFill>
                <a:schemeClr val="bg1"/>
              </a:solidFill>
            </a:endParaRPr>
          </a:p>
          <a:p>
            <a:r>
              <a:rPr lang="ru-RU" dirty="0" smtClean="0">
                <a:solidFill>
                  <a:schemeClr val="bg1"/>
                </a:solidFill>
              </a:rPr>
              <a:t>број </a:t>
            </a:r>
            <a:r>
              <a:rPr lang="ru-RU" dirty="0">
                <a:solidFill>
                  <a:schemeClr val="bg1"/>
                </a:solidFill>
              </a:rPr>
              <a:t>бирача који су уписани у извод из бирачког списка, при чему у тај број треба да уброји и бираче из евентуалног списка накнадних промена у </a:t>
            </a:r>
            <a:r>
              <a:rPr lang="ru-RU" dirty="0" err="1">
                <a:solidFill>
                  <a:schemeClr val="bg1"/>
                </a:solidFill>
              </a:rPr>
              <a:t>бирачком</a:t>
            </a:r>
            <a:r>
              <a:rPr lang="ru-RU" dirty="0">
                <a:solidFill>
                  <a:schemeClr val="bg1"/>
                </a:solidFill>
              </a:rPr>
              <a:t> </a:t>
            </a:r>
            <a:r>
              <a:rPr lang="ru-RU" dirty="0" smtClean="0">
                <a:solidFill>
                  <a:schemeClr val="bg1"/>
                </a:solidFill>
              </a:rPr>
              <a:t>списку.</a:t>
            </a:r>
            <a:endParaRPr lang="en-US" dirty="0">
              <a:solidFill>
                <a:schemeClr val="bg1"/>
              </a:solidFill>
            </a:endParaRPr>
          </a:p>
        </p:txBody>
      </p:sp>
    </p:spTree>
    <p:extLst>
      <p:ext uri="{BB962C8B-B14F-4D97-AF65-F5344CB8AC3E}">
        <p14:creationId xmlns:p14="http://schemas.microsoft.com/office/powerpoint/2010/main" val="4647051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06769"/>
            <a:ext cx="10515600" cy="4770194"/>
          </a:xfrm>
        </p:spPr>
        <p:txBody>
          <a:bodyPr/>
          <a:lstStyle/>
          <a:p>
            <a:pPr marL="0" indent="0">
              <a:buNone/>
            </a:pPr>
            <a:r>
              <a:rPr lang="ru-RU" sz="2400" dirty="0">
                <a:solidFill>
                  <a:schemeClr val="bg1"/>
                </a:solidFill>
              </a:rPr>
              <a:t>ВАЖНО: На оним бирачким местима на којима постоје записници о раду бирачког одбора и на језицима националних мањина, бирачки одбор мора да води рачуна о томе да се сви подаци обавезно уписују у све записнике на тим језицима</a:t>
            </a:r>
            <a:r>
              <a:rPr lang="ru-RU" sz="2400" dirty="0" smtClean="0">
                <a:solidFill>
                  <a:schemeClr val="bg1"/>
                </a:solidFill>
              </a:rPr>
              <a:t>.</a:t>
            </a:r>
          </a:p>
          <a:p>
            <a:pPr marL="0" indent="0">
              <a:buNone/>
            </a:pPr>
            <a:r>
              <a:rPr lang="ru-RU" sz="2400" dirty="0" smtClean="0">
                <a:solidFill>
                  <a:schemeClr val="bg1"/>
                </a:solidFill>
              </a:rPr>
              <a:t>НАПОМЕНА</a:t>
            </a:r>
            <a:r>
              <a:rPr lang="ru-RU" sz="2400" dirty="0">
                <a:solidFill>
                  <a:schemeClr val="bg1"/>
                </a:solidFill>
              </a:rPr>
              <a:t>: Сви чланови и заменици чланова бирачког одбора, пре отварања бирачког места треба да на видно место окаче идентификационе картице.</a:t>
            </a:r>
          </a:p>
          <a:p>
            <a:endParaRPr lang="en-US" dirty="0"/>
          </a:p>
        </p:txBody>
      </p:sp>
    </p:spTree>
    <p:extLst>
      <p:ext uri="{BB962C8B-B14F-4D97-AF65-F5344CB8AC3E}">
        <p14:creationId xmlns:p14="http://schemas.microsoft.com/office/powerpoint/2010/main" val="29292038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74506"/>
          </a:xfrm>
        </p:spPr>
        <p:txBody>
          <a:bodyPr/>
          <a:lstStyle/>
          <a:p>
            <a:r>
              <a:rPr lang="sr-Cyrl-RS" dirty="0">
                <a:solidFill>
                  <a:schemeClr val="bg1"/>
                </a:solidFill>
              </a:rPr>
              <a:t>4. Отварање бирачког места </a:t>
            </a:r>
            <a:endParaRPr lang="en-US" dirty="0">
              <a:solidFill>
                <a:schemeClr val="bg1"/>
              </a:solidFill>
            </a:endParaRPr>
          </a:p>
        </p:txBody>
      </p:sp>
      <p:sp>
        <p:nvSpPr>
          <p:cNvPr id="3" name="Content Placeholder 2"/>
          <p:cNvSpPr>
            <a:spLocks noGrp="1"/>
          </p:cNvSpPr>
          <p:nvPr>
            <p:ph idx="1"/>
          </p:nvPr>
        </p:nvSpPr>
        <p:spPr>
          <a:xfrm>
            <a:off x="838200" y="2024185"/>
            <a:ext cx="10515600" cy="4152778"/>
          </a:xfrm>
        </p:spPr>
        <p:txBody>
          <a:bodyPr/>
          <a:lstStyle/>
          <a:p>
            <a:r>
              <a:rPr lang="ru-RU" dirty="0">
                <a:solidFill>
                  <a:schemeClr val="bg1"/>
                </a:solidFill>
              </a:rPr>
              <a:t>Након обављених припрема за почетак гласања бирачки одбор отвара бирачко место у 7.00 часова.</a:t>
            </a:r>
          </a:p>
          <a:p>
            <a:r>
              <a:rPr lang="ru-RU" dirty="0">
                <a:solidFill>
                  <a:schemeClr val="bg1"/>
                </a:solidFill>
              </a:rPr>
              <a:t>Одмах по отварању бирачког места, у </a:t>
            </a:r>
            <a:r>
              <a:rPr lang="ru-RU" dirty="0" err="1" smtClean="0">
                <a:solidFill>
                  <a:schemeClr val="bg1"/>
                </a:solidFill>
              </a:rPr>
              <a:t>записник</a:t>
            </a:r>
            <a:r>
              <a:rPr lang="ru-RU" dirty="0" smtClean="0">
                <a:solidFill>
                  <a:schemeClr val="bg1"/>
                </a:solidFill>
              </a:rPr>
              <a:t> </a:t>
            </a:r>
            <a:r>
              <a:rPr lang="ru-RU" dirty="0">
                <a:solidFill>
                  <a:schemeClr val="bg1"/>
                </a:solidFill>
              </a:rPr>
              <a:t>о раду бирачког одбора уписати време отварања бирачког места. </a:t>
            </a:r>
          </a:p>
          <a:p>
            <a:endParaRPr lang="en-US" dirty="0"/>
          </a:p>
        </p:txBody>
      </p:sp>
    </p:spTree>
    <p:extLst>
      <p:ext uri="{BB962C8B-B14F-4D97-AF65-F5344CB8AC3E}">
        <p14:creationId xmlns:p14="http://schemas.microsoft.com/office/powerpoint/2010/main" val="26233518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22215"/>
            <a:ext cx="10515600" cy="5254748"/>
          </a:xfrm>
        </p:spPr>
        <p:txBody>
          <a:bodyPr>
            <a:normAutofit fontScale="92500" lnSpcReduction="10000"/>
          </a:bodyPr>
          <a:lstStyle/>
          <a:p>
            <a:pPr marL="0" indent="0">
              <a:buNone/>
            </a:pPr>
            <a:r>
              <a:rPr lang="ru-RU" sz="2000" dirty="0">
                <a:solidFill>
                  <a:schemeClr val="bg1"/>
                </a:solidFill>
              </a:rPr>
              <a:t>Пошто се отвори бирачко место и пошто на бирачко место дође први бирач који није члан или заменик члана бирачког одбора на том бирачком месту, пре приступања провери исправности </a:t>
            </a:r>
            <a:r>
              <a:rPr lang="ru-RU" sz="2000" dirty="0" err="1" smtClean="0">
                <a:solidFill>
                  <a:schemeClr val="bg1"/>
                </a:solidFill>
              </a:rPr>
              <a:t>гласачке</a:t>
            </a:r>
            <a:r>
              <a:rPr lang="ru-RU" sz="2000" dirty="0" smtClean="0">
                <a:solidFill>
                  <a:schemeClr val="bg1"/>
                </a:solidFill>
              </a:rPr>
              <a:t> </a:t>
            </a:r>
            <a:r>
              <a:rPr lang="ru-RU" sz="2000" dirty="0" err="1" smtClean="0">
                <a:solidFill>
                  <a:schemeClr val="bg1"/>
                </a:solidFill>
              </a:rPr>
              <a:t>кутије</a:t>
            </a:r>
            <a:r>
              <a:rPr lang="ru-RU" sz="2000" dirty="0" smtClean="0">
                <a:solidFill>
                  <a:schemeClr val="bg1"/>
                </a:solidFill>
              </a:rPr>
              <a:t>, </a:t>
            </a:r>
            <a:r>
              <a:rPr lang="ru-RU" sz="2000" dirty="0">
                <a:solidFill>
                  <a:schemeClr val="bg1"/>
                </a:solidFill>
              </a:rPr>
              <a:t>бирачки одбор </a:t>
            </a:r>
            <a:r>
              <a:rPr lang="ru-RU" sz="2000" dirty="0" smtClean="0">
                <a:solidFill>
                  <a:schemeClr val="bg1"/>
                </a:solidFill>
              </a:rPr>
              <a:t>обавезно:</a:t>
            </a:r>
          </a:p>
          <a:p>
            <a:r>
              <a:rPr lang="ru-RU" sz="2000" dirty="0" smtClean="0">
                <a:solidFill>
                  <a:schemeClr val="bg1"/>
                </a:solidFill>
              </a:rPr>
              <a:t> </a:t>
            </a:r>
            <a:r>
              <a:rPr lang="ru-RU" sz="2000" dirty="0">
                <a:solidFill>
                  <a:schemeClr val="bg1"/>
                </a:solidFill>
              </a:rPr>
              <a:t>прво УВ-лампом проверава да ли је тај бирач можда већ негде </a:t>
            </a:r>
            <a:r>
              <a:rPr lang="ru-RU" sz="2000" dirty="0" smtClean="0">
                <a:solidFill>
                  <a:schemeClr val="bg1"/>
                </a:solidFill>
              </a:rPr>
              <a:t>гласао</a:t>
            </a:r>
          </a:p>
          <a:p>
            <a:endParaRPr lang="ru-RU" sz="2000" dirty="0" smtClean="0">
              <a:solidFill>
                <a:schemeClr val="bg1"/>
              </a:solidFill>
            </a:endParaRPr>
          </a:p>
          <a:p>
            <a:endParaRPr lang="ru-RU" sz="2000" dirty="0" smtClean="0">
              <a:solidFill>
                <a:schemeClr val="bg1"/>
              </a:solidFill>
            </a:endParaRPr>
          </a:p>
          <a:p>
            <a:endParaRPr lang="ru-RU" sz="2000" dirty="0" smtClean="0">
              <a:solidFill>
                <a:schemeClr val="bg1"/>
              </a:solidFill>
            </a:endParaRPr>
          </a:p>
          <a:p>
            <a:endParaRPr lang="ru-RU" sz="2000" dirty="0" smtClean="0">
              <a:solidFill>
                <a:schemeClr val="bg1"/>
              </a:solidFill>
            </a:endParaRPr>
          </a:p>
          <a:p>
            <a:r>
              <a:rPr lang="ru-RU" sz="2000" dirty="0" smtClean="0">
                <a:solidFill>
                  <a:schemeClr val="bg1"/>
                </a:solidFill>
              </a:rPr>
              <a:t> </a:t>
            </a:r>
            <a:r>
              <a:rPr lang="ru-RU" sz="2000" dirty="0">
                <a:solidFill>
                  <a:schemeClr val="bg1"/>
                </a:solidFill>
              </a:rPr>
              <a:t>затим утврђује његов идентитет одговарајућом </a:t>
            </a:r>
            <a:r>
              <a:rPr lang="ru-RU" sz="2000" dirty="0" err="1">
                <a:solidFill>
                  <a:schemeClr val="bg1"/>
                </a:solidFill>
              </a:rPr>
              <a:t>исправом</a:t>
            </a:r>
            <a:r>
              <a:rPr lang="ru-RU" sz="2000" dirty="0">
                <a:solidFill>
                  <a:schemeClr val="bg1"/>
                </a:solidFill>
              </a:rPr>
              <a:t> </a:t>
            </a:r>
            <a:endParaRPr lang="ru-RU" sz="2000" dirty="0" smtClean="0">
              <a:solidFill>
                <a:schemeClr val="bg1"/>
              </a:solidFill>
            </a:endParaRPr>
          </a:p>
          <a:p>
            <a:endParaRPr lang="ru-RU" sz="2000" dirty="0" smtClean="0">
              <a:solidFill>
                <a:schemeClr val="bg1"/>
              </a:solidFill>
            </a:endParaRPr>
          </a:p>
          <a:p>
            <a:endParaRPr lang="ru-RU" sz="2000" dirty="0" smtClean="0">
              <a:solidFill>
                <a:schemeClr val="bg1"/>
              </a:solidFill>
            </a:endParaRPr>
          </a:p>
          <a:p>
            <a:endParaRPr lang="ru-RU" sz="2000" dirty="0">
              <a:solidFill>
                <a:schemeClr val="bg1"/>
              </a:solidFill>
            </a:endParaRPr>
          </a:p>
          <a:p>
            <a:endParaRPr lang="ru-RU" sz="2000" dirty="0" smtClean="0">
              <a:solidFill>
                <a:schemeClr val="bg1"/>
              </a:solidFill>
            </a:endParaRPr>
          </a:p>
          <a:p>
            <a:r>
              <a:rPr lang="ru-RU" sz="2000" dirty="0" smtClean="0">
                <a:solidFill>
                  <a:schemeClr val="bg1"/>
                </a:solidFill>
              </a:rPr>
              <a:t>проверава </a:t>
            </a:r>
            <a:r>
              <a:rPr lang="ru-RU" sz="2000" dirty="0">
                <a:solidFill>
                  <a:schemeClr val="bg1"/>
                </a:solidFill>
              </a:rPr>
              <a:t>да ли је уписан у </a:t>
            </a:r>
            <a:r>
              <a:rPr lang="ru-RU" sz="2000" dirty="0" smtClean="0">
                <a:solidFill>
                  <a:schemeClr val="bg1"/>
                </a:solidFill>
              </a:rPr>
              <a:t>извод </a:t>
            </a:r>
            <a:r>
              <a:rPr lang="ru-RU" sz="2000" dirty="0">
                <a:solidFill>
                  <a:schemeClr val="bg1"/>
                </a:solidFill>
              </a:rPr>
              <a:t>из </a:t>
            </a:r>
            <a:r>
              <a:rPr lang="ru-RU" sz="2000" dirty="0" err="1">
                <a:solidFill>
                  <a:schemeClr val="bg1"/>
                </a:solidFill>
              </a:rPr>
              <a:t>бирачког</a:t>
            </a:r>
            <a:r>
              <a:rPr lang="ru-RU" sz="2000" dirty="0">
                <a:solidFill>
                  <a:schemeClr val="bg1"/>
                </a:solidFill>
              </a:rPr>
              <a:t> </a:t>
            </a:r>
            <a:r>
              <a:rPr lang="ru-RU" sz="2000" dirty="0" smtClean="0">
                <a:solidFill>
                  <a:schemeClr val="bg1"/>
                </a:solidFill>
              </a:rPr>
              <a:t>списка</a:t>
            </a:r>
          </a:p>
          <a:p>
            <a:r>
              <a:rPr lang="ru-RU" sz="2000" dirty="0" err="1" smtClean="0">
                <a:solidFill>
                  <a:schemeClr val="bg1"/>
                </a:solidFill>
              </a:rPr>
              <a:t>проверава</a:t>
            </a:r>
            <a:r>
              <a:rPr lang="ru-RU" sz="2000" dirty="0" smtClean="0">
                <a:solidFill>
                  <a:schemeClr val="bg1"/>
                </a:solidFill>
              </a:rPr>
              <a:t> да ли </a:t>
            </a:r>
            <a:r>
              <a:rPr lang="ru-RU" sz="2000" dirty="0" err="1" smtClean="0">
                <a:solidFill>
                  <a:schemeClr val="bg1"/>
                </a:solidFill>
              </a:rPr>
              <a:t>је</a:t>
            </a:r>
            <a:r>
              <a:rPr lang="ru-RU" sz="2000" dirty="0" smtClean="0">
                <a:solidFill>
                  <a:schemeClr val="bg1"/>
                </a:solidFill>
              </a:rPr>
              <a:t> </a:t>
            </a:r>
            <a:r>
              <a:rPr lang="ru-RU" sz="2000" dirty="0" err="1" smtClean="0">
                <a:solidFill>
                  <a:schemeClr val="bg1"/>
                </a:solidFill>
              </a:rPr>
              <a:t>бирач</a:t>
            </a:r>
            <a:r>
              <a:rPr lang="ru-RU" sz="2000" dirty="0" smtClean="0">
                <a:solidFill>
                  <a:schemeClr val="bg1"/>
                </a:solidFill>
              </a:rPr>
              <a:t> именован за </a:t>
            </a:r>
            <a:r>
              <a:rPr lang="ru-RU" sz="2000" dirty="0" err="1" smtClean="0">
                <a:solidFill>
                  <a:schemeClr val="bg1"/>
                </a:solidFill>
              </a:rPr>
              <a:t>члана</a:t>
            </a:r>
            <a:r>
              <a:rPr lang="ru-RU" sz="2000" dirty="0" smtClean="0">
                <a:solidFill>
                  <a:schemeClr val="bg1"/>
                </a:solidFill>
              </a:rPr>
              <a:t> </a:t>
            </a:r>
            <a:r>
              <a:rPr lang="ru-RU" sz="2000" dirty="0" err="1" smtClean="0">
                <a:solidFill>
                  <a:schemeClr val="bg1"/>
                </a:solidFill>
              </a:rPr>
              <a:t>бирачког</a:t>
            </a:r>
            <a:r>
              <a:rPr lang="ru-RU" sz="2000" dirty="0" smtClean="0">
                <a:solidFill>
                  <a:schemeClr val="bg1"/>
                </a:solidFill>
              </a:rPr>
              <a:t> </a:t>
            </a:r>
            <a:r>
              <a:rPr lang="ru-RU" sz="2000" dirty="0" err="1" smtClean="0">
                <a:solidFill>
                  <a:schemeClr val="bg1"/>
                </a:solidFill>
              </a:rPr>
              <a:t>одбора</a:t>
            </a:r>
            <a:r>
              <a:rPr lang="ru-RU" sz="2000" dirty="0" smtClean="0">
                <a:solidFill>
                  <a:schemeClr val="bg1"/>
                </a:solidFill>
              </a:rPr>
              <a:t> на том </a:t>
            </a:r>
            <a:r>
              <a:rPr lang="ru-RU" sz="2000" dirty="0" err="1" smtClean="0">
                <a:solidFill>
                  <a:schemeClr val="bg1"/>
                </a:solidFill>
              </a:rPr>
              <a:t>бирачком</a:t>
            </a:r>
            <a:r>
              <a:rPr lang="ru-RU" sz="2000" dirty="0" smtClean="0">
                <a:solidFill>
                  <a:schemeClr val="bg1"/>
                </a:solidFill>
              </a:rPr>
              <a:t> месту</a:t>
            </a:r>
            <a:endParaRPr lang="en-US" sz="2000" dirty="0">
              <a:solidFill>
                <a:schemeClr val="bg1"/>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1291" y="2110548"/>
            <a:ext cx="1312497" cy="128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5452" y="3957130"/>
            <a:ext cx="2005398" cy="1174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3789" y="3871312"/>
            <a:ext cx="996808" cy="1362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12082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0277"/>
            <a:ext cx="10515600" cy="5426686"/>
          </a:xfrm>
        </p:spPr>
        <p:txBody>
          <a:bodyPr/>
          <a:lstStyle/>
          <a:p>
            <a:pPr marL="0" indent="0">
              <a:buNone/>
            </a:pPr>
            <a:r>
              <a:rPr lang="ru-RU" dirty="0">
                <a:solidFill>
                  <a:schemeClr val="bg1"/>
                </a:solidFill>
              </a:rPr>
              <a:t>Када бирачки одбор утврди да први бирач који је дошао на бирачко место није гласао, његов идентитет утврђен увидом у одговарајућу исправу и да је уписан у </a:t>
            </a:r>
            <a:r>
              <a:rPr lang="ru-RU" dirty="0" smtClean="0">
                <a:solidFill>
                  <a:schemeClr val="bg1"/>
                </a:solidFill>
              </a:rPr>
              <a:t>извод </a:t>
            </a:r>
            <a:r>
              <a:rPr lang="ru-RU" dirty="0">
                <a:solidFill>
                  <a:schemeClr val="bg1"/>
                </a:solidFill>
              </a:rPr>
              <a:t>из бирачког списка, приступа се провери исправности </a:t>
            </a:r>
            <a:r>
              <a:rPr lang="ru-RU" dirty="0" err="1" smtClean="0">
                <a:solidFill>
                  <a:schemeClr val="bg1"/>
                </a:solidFill>
              </a:rPr>
              <a:t>гласачке</a:t>
            </a:r>
            <a:r>
              <a:rPr lang="ru-RU" dirty="0" smtClean="0">
                <a:solidFill>
                  <a:schemeClr val="bg1"/>
                </a:solidFill>
              </a:rPr>
              <a:t> </a:t>
            </a:r>
            <a:r>
              <a:rPr lang="ru-RU" dirty="0" err="1" smtClean="0">
                <a:solidFill>
                  <a:schemeClr val="bg1"/>
                </a:solidFill>
              </a:rPr>
              <a:t>кутије</a:t>
            </a:r>
            <a:r>
              <a:rPr lang="ru-RU" dirty="0" smtClean="0">
                <a:solidFill>
                  <a:schemeClr val="bg1"/>
                </a:solidFill>
              </a:rPr>
              <a:t> </a:t>
            </a:r>
            <a:r>
              <a:rPr lang="ru-RU" dirty="0">
                <a:solidFill>
                  <a:schemeClr val="bg1"/>
                </a:solidFill>
              </a:rPr>
              <a:t>тако што се: </a:t>
            </a:r>
          </a:p>
          <a:p>
            <a:pPr marL="0" indent="0">
              <a:buNone/>
            </a:pPr>
            <a:r>
              <a:rPr lang="ru-RU" dirty="0" smtClean="0">
                <a:solidFill>
                  <a:schemeClr val="bg1"/>
                </a:solidFill>
              </a:rPr>
              <a:t>• утврђује </a:t>
            </a:r>
            <a:r>
              <a:rPr lang="ru-RU" dirty="0">
                <a:solidFill>
                  <a:schemeClr val="bg1"/>
                </a:solidFill>
              </a:rPr>
              <a:t>да је кутија празна и исправна </a:t>
            </a:r>
          </a:p>
          <a:p>
            <a:pPr marL="0" indent="0">
              <a:buNone/>
            </a:pPr>
            <a:r>
              <a:rPr lang="ru-RU" dirty="0" smtClean="0">
                <a:solidFill>
                  <a:schemeClr val="bg1"/>
                </a:solidFill>
              </a:rPr>
              <a:t>• </a:t>
            </a:r>
            <a:r>
              <a:rPr lang="ru-RU" dirty="0" err="1" smtClean="0">
                <a:solidFill>
                  <a:schemeClr val="bg1"/>
                </a:solidFill>
              </a:rPr>
              <a:t>попуњава</a:t>
            </a:r>
            <a:r>
              <a:rPr lang="ru-RU" dirty="0" smtClean="0">
                <a:solidFill>
                  <a:schemeClr val="bg1"/>
                </a:solidFill>
              </a:rPr>
              <a:t> </a:t>
            </a:r>
            <a:r>
              <a:rPr lang="ru-RU" dirty="0" err="1">
                <a:solidFill>
                  <a:schemeClr val="bg1"/>
                </a:solidFill>
              </a:rPr>
              <a:t>контролни</a:t>
            </a:r>
            <a:r>
              <a:rPr lang="ru-RU" dirty="0">
                <a:solidFill>
                  <a:schemeClr val="bg1"/>
                </a:solidFill>
              </a:rPr>
              <a:t> </a:t>
            </a:r>
            <a:r>
              <a:rPr lang="ru-RU" dirty="0" smtClean="0">
                <a:solidFill>
                  <a:schemeClr val="bg1"/>
                </a:solidFill>
              </a:rPr>
              <a:t>лист </a:t>
            </a:r>
            <a:r>
              <a:rPr lang="ru-RU" dirty="0">
                <a:solidFill>
                  <a:schemeClr val="bg1"/>
                </a:solidFill>
              </a:rPr>
              <a:t>за проверу исправности гласачке кутије, </a:t>
            </a:r>
            <a:r>
              <a:rPr lang="ru-RU" dirty="0" err="1" smtClean="0">
                <a:solidFill>
                  <a:schemeClr val="bg1"/>
                </a:solidFill>
              </a:rPr>
              <a:t>који</a:t>
            </a:r>
            <a:r>
              <a:rPr lang="ru-RU" dirty="0" smtClean="0">
                <a:solidFill>
                  <a:schemeClr val="bg1"/>
                </a:solidFill>
              </a:rPr>
              <a:t> </a:t>
            </a:r>
            <a:r>
              <a:rPr lang="ru-RU" dirty="0">
                <a:solidFill>
                  <a:schemeClr val="bg1"/>
                </a:solidFill>
              </a:rPr>
              <a:t>потписују присутни чланови и заменици чланова бирачког одбора и први бирач</a:t>
            </a:r>
          </a:p>
          <a:p>
            <a:endParaRPr lang="en-US" dirty="0"/>
          </a:p>
        </p:txBody>
      </p:sp>
    </p:spTree>
    <p:extLst>
      <p:ext uri="{BB962C8B-B14F-4D97-AF65-F5344CB8AC3E}">
        <p14:creationId xmlns:p14="http://schemas.microsoft.com/office/powerpoint/2010/main" val="12844738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65908"/>
            <a:ext cx="10515600" cy="5411055"/>
          </a:xfrm>
        </p:spPr>
        <p:txBody>
          <a:bodyPr/>
          <a:lstStyle/>
          <a:p>
            <a:r>
              <a:rPr lang="ru-RU" sz="2400" dirty="0">
                <a:solidFill>
                  <a:schemeClr val="bg1"/>
                </a:solidFill>
              </a:rPr>
              <a:t>Након тога се у </a:t>
            </a:r>
            <a:r>
              <a:rPr lang="ru-RU" sz="2400" dirty="0" err="1" smtClean="0">
                <a:solidFill>
                  <a:schemeClr val="bg1"/>
                </a:solidFill>
              </a:rPr>
              <a:t>записник</a:t>
            </a:r>
            <a:r>
              <a:rPr lang="ru-RU" sz="2400" dirty="0" smtClean="0">
                <a:solidFill>
                  <a:schemeClr val="bg1"/>
                </a:solidFill>
              </a:rPr>
              <a:t> </a:t>
            </a:r>
            <a:r>
              <a:rPr lang="ru-RU" sz="2400" dirty="0">
                <a:solidFill>
                  <a:schemeClr val="bg1"/>
                </a:solidFill>
              </a:rPr>
              <a:t>о раду бирачког одбора уписује име и презиме бирача који је први дошао на бирачко место и број под којим је уписан у извод из бирачког списка</a:t>
            </a:r>
          </a:p>
          <a:p>
            <a:r>
              <a:rPr lang="ru-RU" sz="2400" dirty="0" smtClean="0">
                <a:solidFill>
                  <a:schemeClr val="bg1"/>
                </a:solidFill>
              </a:rPr>
              <a:t>После </a:t>
            </a:r>
            <a:r>
              <a:rPr lang="ru-RU" sz="2400" dirty="0">
                <a:solidFill>
                  <a:schemeClr val="bg1"/>
                </a:solidFill>
              </a:rPr>
              <a:t>попуњавања и </a:t>
            </a:r>
            <a:r>
              <a:rPr lang="ru-RU" sz="2400" dirty="0" err="1">
                <a:solidFill>
                  <a:schemeClr val="bg1"/>
                </a:solidFill>
              </a:rPr>
              <a:t>потписивања</a:t>
            </a:r>
            <a:r>
              <a:rPr lang="ru-RU" sz="2400" dirty="0">
                <a:solidFill>
                  <a:schemeClr val="bg1"/>
                </a:solidFill>
              </a:rPr>
              <a:t> </a:t>
            </a:r>
            <a:r>
              <a:rPr lang="ru-RU" sz="2400" dirty="0" err="1" smtClean="0">
                <a:solidFill>
                  <a:schemeClr val="bg1"/>
                </a:solidFill>
              </a:rPr>
              <a:t>контролног</a:t>
            </a:r>
            <a:r>
              <a:rPr lang="ru-RU" sz="2400" dirty="0" smtClean="0">
                <a:solidFill>
                  <a:schemeClr val="bg1"/>
                </a:solidFill>
              </a:rPr>
              <a:t> листа</a:t>
            </a:r>
            <a:r>
              <a:rPr lang="ru-RU" sz="2400" dirty="0">
                <a:solidFill>
                  <a:schemeClr val="bg1"/>
                </a:solidFill>
              </a:rPr>
              <a:t>, </a:t>
            </a:r>
            <a:r>
              <a:rPr lang="ru-RU" sz="2400" dirty="0" err="1">
                <a:solidFill>
                  <a:schemeClr val="bg1"/>
                </a:solidFill>
              </a:rPr>
              <a:t>контролни</a:t>
            </a:r>
            <a:r>
              <a:rPr lang="ru-RU" sz="2400" dirty="0">
                <a:solidFill>
                  <a:schemeClr val="bg1"/>
                </a:solidFill>
              </a:rPr>
              <a:t> </a:t>
            </a:r>
            <a:r>
              <a:rPr lang="ru-RU" sz="2400" dirty="0" smtClean="0">
                <a:solidFill>
                  <a:schemeClr val="bg1"/>
                </a:solidFill>
              </a:rPr>
              <a:t>лист </a:t>
            </a:r>
            <a:r>
              <a:rPr lang="ru-RU" sz="2400" dirty="0">
                <a:solidFill>
                  <a:schemeClr val="bg1"/>
                </a:solidFill>
              </a:rPr>
              <a:t>се </a:t>
            </a:r>
            <a:r>
              <a:rPr lang="ru-RU" sz="2400" dirty="0" err="1" smtClean="0">
                <a:solidFill>
                  <a:schemeClr val="bg1"/>
                </a:solidFill>
              </a:rPr>
              <a:t>убацује</a:t>
            </a:r>
            <a:r>
              <a:rPr lang="ru-RU" sz="2400" dirty="0" smtClean="0">
                <a:solidFill>
                  <a:schemeClr val="bg1"/>
                </a:solidFill>
              </a:rPr>
              <a:t> </a:t>
            </a:r>
            <a:r>
              <a:rPr lang="ru-RU" sz="2400" dirty="0">
                <a:solidFill>
                  <a:schemeClr val="bg1"/>
                </a:solidFill>
              </a:rPr>
              <a:t>у </a:t>
            </a:r>
            <a:r>
              <a:rPr lang="ru-RU" sz="2400" dirty="0" err="1" smtClean="0">
                <a:solidFill>
                  <a:schemeClr val="bg1"/>
                </a:solidFill>
              </a:rPr>
              <a:t>гласачку</a:t>
            </a:r>
            <a:r>
              <a:rPr lang="ru-RU" sz="2400" dirty="0" smtClean="0">
                <a:solidFill>
                  <a:schemeClr val="bg1"/>
                </a:solidFill>
              </a:rPr>
              <a:t> </a:t>
            </a:r>
            <a:r>
              <a:rPr lang="ru-RU" sz="2400" dirty="0">
                <a:solidFill>
                  <a:schemeClr val="bg1"/>
                </a:solidFill>
              </a:rPr>
              <a:t>кутију, које се </a:t>
            </a:r>
            <a:r>
              <a:rPr lang="ru-RU" sz="2400" dirty="0" err="1" smtClean="0">
                <a:solidFill>
                  <a:schemeClr val="bg1"/>
                </a:solidFill>
              </a:rPr>
              <a:t>затвара</a:t>
            </a:r>
            <a:r>
              <a:rPr lang="ru-RU" sz="2400" dirty="0" smtClean="0">
                <a:solidFill>
                  <a:schemeClr val="bg1"/>
                </a:solidFill>
              </a:rPr>
              <a:t> </a:t>
            </a:r>
            <a:r>
              <a:rPr lang="ru-RU" sz="2400" dirty="0">
                <a:solidFill>
                  <a:schemeClr val="bg1"/>
                </a:solidFill>
              </a:rPr>
              <a:t>и </a:t>
            </a:r>
            <a:r>
              <a:rPr lang="ru-RU" sz="2400" dirty="0" smtClean="0">
                <a:solidFill>
                  <a:schemeClr val="bg1"/>
                </a:solidFill>
              </a:rPr>
              <a:t>печати </a:t>
            </a:r>
            <a:r>
              <a:rPr lang="ru-RU" sz="2400" dirty="0">
                <a:solidFill>
                  <a:schemeClr val="bg1"/>
                </a:solidFill>
              </a:rPr>
              <a:t>коришћењем јемственика и налепнице</a:t>
            </a:r>
          </a:p>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1796" y="3136053"/>
            <a:ext cx="3796006" cy="3104449"/>
          </a:xfrm>
          <a:prstGeom prst="rect">
            <a:avLst/>
          </a:prstGeom>
        </p:spPr>
      </p:pic>
    </p:spTree>
    <p:extLst>
      <p:ext uri="{BB962C8B-B14F-4D97-AF65-F5344CB8AC3E}">
        <p14:creationId xmlns:p14="http://schemas.microsoft.com/office/powerpoint/2010/main" val="3577001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solidFill>
                  <a:schemeClr val="bg1"/>
                </a:solidFill>
              </a:rPr>
              <a:t>Бирачки одбор</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ru-RU" dirty="0">
                <a:solidFill>
                  <a:schemeClr val="bg1"/>
                </a:solidFill>
              </a:rPr>
              <a:t>Бирачки одбор има свој стални и проширени састав. Стални састав чине председник, заменик председника, два члана и два заменика члана. Проширени састав чине члан и заменик члана сваког подносиоца изборне листе за </a:t>
            </a:r>
            <a:r>
              <a:rPr lang="ru-RU" dirty="0" err="1" smtClean="0">
                <a:solidFill>
                  <a:schemeClr val="bg1"/>
                </a:solidFill>
              </a:rPr>
              <a:t>избор</a:t>
            </a:r>
            <a:r>
              <a:rPr lang="ru-RU" dirty="0" smtClean="0">
                <a:solidFill>
                  <a:schemeClr val="bg1"/>
                </a:solidFill>
              </a:rPr>
              <a:t> </a:t>
            </a:r>
            <a:r>
              <a:rPr lang="ru-RU" dirty="0" err="1" smtClean="0">
                <a:solidFill>
                  <a:schemeClr val="bg1"/>
                </a:solidFill>
              </a:rPr>
              <a:t>одборника</a:t>
            </a:r>
            <a:r>
              <a:rPr lang="ru-RU" dirty="0" smtClean="0">
                <a:solidFill>
                  <a:schemeClr val="bg1"/>
                </a:solidFill>
              </a:rPr>
              <a:t>. </a:t>
            </a:r>
          </a:p>
          <a:p>
            <a:endParaRPr lang="ru-RU" dirty="0">
              <a:solidFill>
                <a:schemeClr val="bg1"/>
              </a:solidFill>
            </a:endParaRPr>
          </a:p>
          <a:p>
            <a:pPr marL="0" indent="0">
              <a:buNone/>
            </a:pPr>
            <a:r>
              <a:rPr lang="ru-RU" dirty="0">
                <a:solidFill>
                  <a:schemeClr val="bg1"/>
                </a:solidFill>
              </a:rPr>
              <a:t>НАПОМЕНА: </a:t>
            </a:r>
            <a:r>
              <a:rPr lang="ru-RU" dirty="0" smtClean="0">
                <a:solidFill>
                  <a:schemeClr val="bg1"/>
                </a:solidFill>
              </a:rPr>
              <a:t>Чланови </a:t>
            </a:r>
            <a:r>
              <a:rPr lang="ru-RU" dirty="0">
                <a:solidFill>
                  <a:schemeClr val="bg1"/>
                </a:solidFill>
              </a:rPr>
              <a:t>и заменици чланова бирачких одбора, у сталном и проширеном саставу, имају иста права и дужности.</a:t>
            </a:r>
          </a:p>
          <a:p>
            <a:endParaRPr lang="en-US" dirty="0"/>
          </a:p>
        </p:txBody>
      </p:sp>
    </p:spTree>
    <p:extLst>
      <p:ext uri="{BB962C8B-B14F-4D97-AF65-F5344CB8AC3E}">
        <p14:creationId xmlns:p14="http://schemas.microsoft.com/office/powerpoint/2010/main" val="21958547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94752"/>
          </a:xfrm>
        </p:spPr>
        <p:txBody>
          <a:bodyPr/>
          <a:lstStyle/>
          <a:p>
            <a:r>
              <a:rPr lang="ru-RU" dirty="0" smtClean="0">
                <a:solidFill>
                  <a:schemeClr val="bg1"/>
                </a:solidFill>
              </a:rPr>
              <a:t>Гласање </a:t>
            </a:r>
            <a:r>
              <a:rPr lang="ru-RU" dirty="0">
                <a:solidFill>
                  <a:schemeClr val="bg1"/>
                </a:solidFill>
              </a:rPr>
              <a:t>на бирачком месту </a:t>
            </a:r>
            <a:endParaRPr lang="en-US" dirty="0">
              <a:solidFill>
                <a:schemeClr val="bg1"/>
              </a:solidFill>
            </a:endParaRPr>
          </a:p>
        </p:txBody>
      </p:sp>
      <p:sp>
        <p:nvSpPr>
          <p:cNvPr id="3" name="Content Placeholder 2"/>
          <p:cNvSpPr>
            <a:spLocks noGrp="1"/>
          </p:cNvSpPr>
          <p:nvPr>
            <p:ph idx="1"/>
          </p:nvPr>
        </p:nvSpPr>
        <p:spPr>
          <a:xfrm>
            <a:off x="838200" y="1688123"/>
            <a:ext cx="10515600" cy="4488840"/>
          </a:xfrm>
        </p:spPr>
        <p:txBody>
          <a:bodyPr>
            <a:normAutofit/>
          </a:bodyPr>
          <a:lstStyle/>
          <a:p>
            <a:r>
              <a:rPr lang="ru-RU" dirty="0">
                <a:solidFill>
                  <a:schemeClr val="bg1"/>
                </a:solidFill>
              </a:rPr>
              <a:t>Бирач гласа на бирачком месту на којем је уписан у </a:t>
            </a:r>
            <a:r>
              <a:rPr lang="ru-RU" dirty="0" smtClean="0">
                <a:solidFill>
                  <a:schemeClr val="bg1"/>
                </a:solidFill>
              </a:rPr>
              <a:t>извод </a:t>
            </a:r>
            <a:r>
              <a:rPr lang="ru-RU" dirty="0">
                <a:solidFill>
                  <a:schemeClr val="bg1"/>
                </a:solidFill>
              </a:rPr>
              <a:t>из бирачког списка. </a:t>
            </a:r>
          </a:p>
          <a:p>
            <a:r>
              <a:rPr lang="ru-RU" dirty="0">
                <a:solidFill>
                  <a:schemeClr val="bg1"/>
                </a:solidFill>
              </a:rPr>
              <a:t>Бирач може да гласа и ван бирачког места на којем је уписан у </a:t>
            </a:r>
            <a:r>
              <a:rPr lang="ru-RU" dirty="0" smtClean="0">
                <a:solidFill>
                  <a:schemeClr val="bg1"/>
                </a:solidFill>
              </a:rPr>
              <a:t>извод </a:t>
            </a:r>
            <a:r>
              <a:rPr lang="ru-RU" dirty="0">
                <a:solidFill>
                  <a:schemeClr val="bg1"/>
                </a:solidFill>
              </a:rPr>
              <a:t>из бирачког списка, под условом да се ради о лицу које није у могућности да гласа на бирачком месту услед тешке болести, старости или инвалидитета.</a:t>
            </a:r>
          </a:p>
          <a:p>
            <a:pPr marL="0" indent="0">
              <a:buNone/>
            </a:pPr>
            <a:r>
              <a:rPr lang="ru-RU" dirty="0" smtClean="0">
                <a:solidFill>
                  <a:schemeClr val="bg1"/>
                </a:solidFill>
              </a:rPr>
              <a:t>НАПОМЕНА</a:t>
            </a:r>
            <a:r>
              <a:rPr lang="ru-RU" dirty="0">
                <a:solidFill>
                  <a:schemeClr val="bg1"/>
                </a:solidFill>
              </a:rPr>
              <a:t>: Бирачки одбор је дужан да особи која се креће уз помоћ пса водича и има одговарајућу исправу за кретање уз помоћ пса водича омогући слободан приступ објекту у којем је бирачко место и самом бирачком месту.</a:t>
            </a:r>
          </a:p>
          <a:p>
            <a:endParaRPr lang="en-US" dirty="0"/>
          </a:p>
        </p:txBody>
      </p:sp>
    </p:spTree>
    <p:extLst>
      <p:ext uri="{BB962C8B-B14F-4D97-AF65-F5344CB8AC3E}">
        <p14:creationId xmlns:p14="http://schemas.microsoft.com/office/powerpoint/2010/main" val="38556775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7662"/>
            <a:ext cx="10515600" cy="914400"/>
          </a:xfrm>
        </p:spPr>
        <p:txBody>
          <a:bodyPr/>
          <a:lstStyle/>
          <a:p>
            <a:r>
              <a:rPr lang="sr-Cyrl-RS" dirty="0">
                <a:solidFill>
                  <a:schemeClr val="bg1"/>
                </a:solidFill>
              </a:rPr>
              <a:t>ПРОЦЕДУРА ГЛАСАЊА </a:t>
            </a:r>
            <a:endParaRPr lang="en-US" dirty="0">
              <a:solidFill>
                <a:schemeClr val="bg1"/>
              </a:solidFill>
            </a:endParaRPr>
          </a:p>
        </p:txBody>
      </p:sp>
      <p:sp>
        <p:nvSpPr>
          <p:cNvPr id="3" name="Content Placeholder 2"/>
          <p:cNvSpPr>
            <a:spLocks noGrp="1"/>
          </p:cNvSpPr>
          <p:nvPr>
            <p:ph idx="1"/>
          </p:nvPr>
        </p:nvSpPr>
        <p:spPr/>
        <p:txBody>
          <a:bodyPr/>
          <a:lstStyle/>
          <a:p>
            <a:r>
              <a:rPr lang="ru-RU" dirty="0">
                <a:solidFill>
                  <a:schemeClr val="bg1"/>
                </a:solidFill>
              </a:rPr>
              <a:t>Када бирач дође на бирачко место, прво прилази члану бирачког одбора који  рукује УВ-лампом. </a:t>
            </a:r>
            <a:endParaRPr lang="ru-RU" dirty="0" smtClean="0">
              <a:solidFill>
                <a:schemeClr val="bg1"/>
              </a:solidFill>
            </a:endParaRPr>
          </a:p>
          <a:p>
            <a:endParaRPr lang="sr-Cyrl-RS" dirty="0" smtClean="0">
              <a:solidFill>
                <a:schemeClr val="bg1"/>
              </a:solidFill>
            </a:endParaRPr>
          </a:p>
          <a:p>
            <a:endParaRPr lang="sr-Cyrl-RS" dirty="0">
              <a:solidFill>
                <a:schemeClr val="bg1"/>
              </a:solidFill>
            </a:endParaRPr>
          </a:p>
          <a:p>
            <a:endParaRPr lang="sr-Cyrl-RS" dirty="0" smtClean="0">
              <a:solidFill>
                <a:schemeClr val="bg1"/>
              </a:solidFill>
            </a:endParaRPr>
          </a:p>
          <a:p>
            <a:endParaRPr lang="sr-Cyrl-RS" dirty="0" smtClean="0">
              <a:solidFill>
                <a:schemeClr val="bg1"/>
              </a:solidFill>
            </a:endParaRPr>
          </a:p>
          <a:p>
            <a:r>
              <a:rPr lang="ru-RU" dirty="0">
                <a:solidFill>
                  <a:schemeClr val="bg1"/>
                </a:solidFill>
              </a:rPr>
              <a:t>Провера УВ лампом подразумева проверу да ли је кажипрст десне руке бирача већ обележен невидљивим мастилом. </a:t>
            </a:r>
            <a:endParaRPr lang="en-US" dirty="0">
              <a:solidFill>
                <a:schemeClr val="bg1"/>
              </a:solidFill>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123" y="2735263"/>
            <a:ext cx="2219325" cy="188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71744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39446"/>
            <a:ext cx="10515600" cy="5137517"/>
          </a:xfrm>
        </p:spPr>
        <p:txBody>
          <a:bodyPr/>
          <a:lstStyle/>
          <a:p>
            <a:pPr marL="0" indent="0">
              <a:buNone/>
            </a:pPr>
            <a:r>
              <a:rPr lang="ru-RU" dirty="0">
                <a:solidFill>
                  <a:schemeClr val="bg1"/>
                </a:solidFill>
              </a:rPr>
              <a:t>НАПОМЕНА </a:t>
            </a:r>
            <a:r>
              <a:rPr lang="ru-RU" dirty="0" smtClean="0">
                <a:solidFill>
                  <a:schemeClr val="bg1"/>
                </a:solidFill>
              </a:rPr>
              <a:t>: </a:t>
            </a:r>
            <a:r>
              <a:rPr lang="ru-RU" dirty="0">
                <a:solidFill>
                  <a:schemeClr val="bg1"/>
                </a:solidFill>
              </a:rPr>
              <a:t>Ако бирач нема кажипрст десне руке, проверава се да ли је обележен следећи доступан прст удесно и коначно палац те руке, испод корена нокта. Ако бирач нема десну шаку, проверава се да ли је обележен кажипрст леве руке, односно следећи доступан прст улево и коначно палац те руке, испод корена нокта. Ако бирач нема шаке, провера УВ-лампом се не врши. </a:t>
            </a:r>
            <a:endParaRPr lang="ru-RU" dirty="0" smtClean="0">
              <a:solidFill>
                <a:schemeClr val="bg1"/>
              </a:solidFill>
            </a:endParaRPr>
          </a:p>
          <a:p>
            <a:endParaRPr lang="en-US" dirty="0">
              <a:solidFill>
                <a:schemeClr val="bg1"/>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0648" y="3640113"/>
            <a:ext cx="3270860" cy="2130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91135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38031"/>
            <a:ext cx="10515600" cy="4738932"/>
          </a:xfrm>
        </p:spPr>
        <p:txBody>
          <a:bodyPr/>
          <a:lstStyle/>
          <a:p>
            <a:pPr marL="0" indent="0">
              <a:buNone/>
            </a:pPr>
            <a:r>
              <a:rPr lang="ru-RU" dirty="0">
                <a:solidFill>
                  <a:schemeClr val="bg1"/>
                </a:solidFill>
              </a:rPr>
              <a:t>Ако се УВ лампом утврди постојање трагова мастила, сматра се да је бирач већ гласао на другом месту, због чега му бирачки одбор не сме дозволити да гласа, те је бирач дужан да без одлагања напусти бирачко </a:t>
            </a:r>
            <a:r>
              <a:rPr lang="ru-RU" dirty="0" smtClean="0">
                <a:solidFill>
                  <a:schemeClr val="bg1"/>
                </a:solidFill>
              </a:rPr>
              <a:t>место.</a:t>
            </a:r>
          </a:p>
          <a:p>
            <a:pPr marL="0" indent="0">
              <a:buNone/>
            </a:pPr>
            <a:r>
              <a:rPr lang="ru-RU" dirty="0" smtClean="0">
                <a:solidFill>
                  <a:schemeClr val="bg1"/>
                </a:solidFill>
              </a:rPr>
              <a:t>НАПОМЕНА</a:t>
            </a:r>
            <a:r>
              <a:rPr lang="ru-RU" dirty="0">
                <a:solidFill>
                  <a:schemeClr val="bg1"/>
                </a:solidFill>
              </a:rPr>
              <a:t>: Члановима бирачких одбора који су одређени да рукују спрејом за обележавање прста бирача треба дозволити да гласају на свом бирачком месту уз решење о именовању за члана бирачког одбора.</a:t>
            </a:r>
            <a:endParaRPr lang="en-US" dirty="0">
              <a:solidFill>
                <a:schemeClr val="bg1"/>
              </a:solidFill>
            </a:endParaRPr>
          </a:p>
        </p:txBody>
      </p:sp>
    </p:spTree>
    <p:extLst>
      <p:ext uri="{BB962C8B-B14F-4D97-AF65-F5344CB8AC3E}">
        <p14:creationId xmlns:p14="http://schemas.microsoft.com/office/powerpoint/2010/main" val="33836794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97169"/>
            <a:ext cx="10515600" cy="5379794"/>
          </a:xfrm>
        </p:spPr>
        <p:txBody>
          <a:bodyPr>
            <a:normAutofit lnSpcReduction="10000"/>
          </a:bodyPr>
          <a:lstStyle/>
          <a:p>
            <a:pPr marL="0" indent="0">
              <a:buNone/>
            </a:pPr>
            <a:r>
              <a:rPr lang="ru-RU" dirty="0">
                <a:solidFill>
                  <a:schemeClr val="bg1"/>
                </a:solidFill>
              </a:rPr>
              <a:t>Потом се утврђује идентитет бирача тако што бирач прилази следећем члану бирачког одбора којем предаје важећу личну карту или пасош и позив за гласање, ако га је понео.</a:t>
            </a:r>
          </a:p>
          <a:p>
            <a:pPr marL="0" indent="0">
              <a:buNone/>
            </a:pPr>
            <a:r>
              <a:rPr lang="ru-RU" dirty="0" smtClean="0">
                <a:solidFill>
                  <a:schemeClr val="bg1"/>
                </a:solidFill>
              </a:rPr>
              <a:t>НАПОМЕНА</a:t>
            </a:r>
            <a:r>
              <a:rPr lang="ru-RU" dirty="0">
                <a:solidFill>
                  <a:schemeClr val="bg1"/>
                </a:solidFill>
              </a:rPr>
              <a:t>: Бирачки одбор треба да омогући гласање бирачу који свој идентитет доказује личном картом или пасошем са истеклим роком важења, под условом да приложи потврду да је Министарству унутрашњих послова поднео захтев за издавање нове личне карте односно пасоша</a:t>
            </a:r>
            <a:r>
              <a:rPr lang="ru-RU" dirty="0" smtClean="0">
                <a:solidFill>
                  <a:schemeClr val="bg1"/>
                </a:solidFill>
              </a:rPr>
              <a:t>.</a:t>
            </a:r>
          </a:p>
          <a:p>
            <a:pPr marL="0" indent="0">
              <a:buNone/>
            </a:pPr>
            <a:r>
              <a:rPr lang="ru-RU" dirty="0">
                <a:solidFill>
                  <a:schemeClr val="bg1"/>
                </a:solidFill>
              </a:rPr>
              <a:t>За доказивање идентитета не може се користити возачка дозвола, јер њен образац не садржи јединствени матични број грађана. </a:t>
            </a:r>
          </a:p>
          <a:p>
            <a:pPr marL="0" indent="0">
              <a:buNone/>
            </a:pPr>
            <a:r>
              <a:rPr lang="ru-RU" dirty="0" smtClean="0">
                <a:solidFill>
                  <a:schemeClr val="bg1"/>
                </a:solidFill>
              </a:rPr>
              <a:t>ВАЖНО</a:t>
            </a:r>
            <a:r>
              <a:rPr lang="ru-RU" dirty="0">
                <a:solidFill>
                  <a:schemeClr val="bg1"/>
                </a:solidFill>
              </a:rPr>
              <a:t>: Бирач није у обавези да позив за гласање понесе на бирачко место и бирачки одбор не сме том бирачу да ускрати право да гласа само зато што тај позив није понео на гласање.</a:t>
            </a:r>
          </a:p>
          <a:p>
            <a:pPr marL="0" indent="0">
              <a:buNone/>
            </a:pPr>
            <a:endParaRPr lang="ru-RU" dirty="0">
              <a:solidFill>
                <a:schemeClr val="bg1"/>
              </a:solidFill>
            </a:endParaRPr>
          </a:p>
          <a:p>
            <a:endParaRPr lang="en-US" dirty="0"/>
          </a:p>
        </p:txBody>
      </p:sp>
    </p:spTree>
    <p:extLst>
      <p:ext uri="{BB962C8B-B14F-4D97-AF65-F5344CB8AC3E}">
        <p14:creationId xmlns:p14="http://schemas.microsoft.com/office/powerpoint/2010/main" val="32614396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37846"/>
            <a:ext cx="10515600" cy="5239117"/>
          </a:xfrm>
        </p:spPr>
        <p:txBody>
          <a:bodyPr>
            <a:normAutofit/>
          </a:bodyPr>
          <a:lstStyle/>
          <a:p>
            <a:endParaRPr lang="sr-Cyrl-RS" sz="2000" dirty="0">
              <a:solidFill>
                <a:schemeClr val="bg1"/>
              </a:solidFill>
            </a:endParaRPr>
          </a:p>
          <a:p>
            <a:endParaRPr lang="sr-Cyrl-RS" sz="2000" dirty="0" smtClean="0">
              <a:solidFill>
                <a:schemeClr val="bg1"/>
              </a:solidFill>
            </a:endParaRPr>
          </a:p>
          <a:p>
            <a:endParaRPr lang="sr-Cyrl-RS" sz="2000" dirty="0">
              <a:solidFill>
                <a:schemeClr val="bg1"/>
              </a:solidFill>
            </a:endParaRPr>
          </a:p>
          <a:p>
            <a:endParaRPr lang="sr-Cyrl-RS" sz="2000" dirty="0" smtClean="0">
              <a:solidFill>
                <a:schemeClr val="bg1"/>
              </a:solidFill>
            </a:endParaRPr>
          </a:p>
          <a:p>
            <a:pPr marL="0" indent="0" algn="just">
              <a:buNone/>
            </a:pPr>
            <a:r>
              <a:rPr lang="ru-RU" sz="2200" dirty="0" smtClean="0">
                <a:solidFill>
                  <a:schemeClr val="bg1"/>
                </a:solidFill>
              </a:rPr>
              <a:t>ВАЖНО</a:t>
            </a:r>
            <a:r>
              <a:rPr lang="ru-RU" sz="2200" dirty="0">
                <a:solidFill>
                  <a:schemeClr val="bg1"/>
                </a:solidFill>
              </a:rPr>
              <a:t>: У пракси се може десити да се у важећем у документу бирача стоји презиме другачије од оног у изводу из бирачког списка. У овом случају, бирачки одбор треба да утврди идентитет бирача на основу слике из личне исправе и јединственог матичног броја и након провере уписа у бирачки списак, бирачу омогући да гласа. </a:t>
            </a:r>
            <a:endParaRPr lang="en-US" sz="2200" dirty="0">
              <a:solidFill>
                <a:schemeClr val="bg1"/>
              </a:solidFill>
            </a:endParaRPr>
          </a:p>
        </p:txBody>
      </p:sp>
    </p:spTree>
    <p:extLst>
      <p:ext uri="{BB962C8B-B14F-4D97-AF65-F5344CB8AC3E}">
        <p14:creationId xmlns:p14="http://schemas.microsoft.com/office/powerpoint/2010/main" val="30850525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73724"/>
            <a:ext cx="10515600" cy="5403240"/>
          </a:xfrm>
        </p:spPr>
        <p:txBody>
          <a:bodyPr>
            <a:normAutofit/>
          </a:bodyPr>
          <a:lstStyle/>
          <a:p>
            <a:pPr marL="0" indent="0">
              <a:buNone/>
            </a:pPr>
            <a:r>
              <a:rPr lang="ru-RU" sz="2400" dirty="0">
                <a:solidFill>
                  <a:schemeClr val="bg1"/>
                </a:solidFill>
              </a:rPr>
              <a:t>Након доказивања идентитета, проверава се да ли је бирач уписан у извод из </a:t>
            </a:r>
            <a:r>
              <a:rPr lang="ru-RU" sz="2400" dirty="0" err="1">
                <a:solidFill>
                  <a:schemeClr val="bg1"/>
                </a:solidFill>
              </a:rPr>
              <a:t>бирачког</a:t>
            </a:r>
            <a:r>
              <a:rPr lang="ru-RU" sz="2400" dirty="0">
                <a:solidFill>
                  <a:schemeClr val="bg1"/>
                </a:solidFill>
              </a:rPr>
              <a:t> списка и </a:t>
            </a:r>
            <a:r>
              <a:rPr lang="ru-RU" sz="2400" dirty="0" err="1" smtClean="0">
                <a:solidFill>
                  <a:schemeClr val="bg1"/>
                </a:solidFill>
              </a:rPr>
              <a:t>евентуални</a:t>
            </a:r>
            <a:r>
              <a:rPr lang="ru-RU" sz="2400" dirty="0" smtClean="0">
                <a:solidFill>
                  <a:schemeClr val="bg1"/>
                </a:solidFill>
              </a:rPr>
              <a:t> списак </a:t>
            </a:r>
            <a:r>
              <a:rPr lang="ru-RU" sz="2400" dirty="0" err="1" smtClean="0">
                <a:solidFill>
                  <a:schemeClr val="bg1"/>
                </a:solidFill>
              </a:rPr>
              <a:t>накнадних</a:t>
            </a:r>
            <a:r>
              <a:rPr lang="ru-RU" sz="2400" dirty="0" smtClean="0">
                <a:solidFill>
                  <a:schemeClr val="bg1"/>
                </a:solidFill>
              </a:rPr>
              <a:t> промена у </a:t>
            </a:r>
            <a:r>
              <a:rPr lang="ru-RU" sz="2400" dirty="0" err="1" smtClean="0">
                <a:solidFill>
                  <a:schemeClr val="bg1"/>
                </a:solidFill>
              </a:rPr>
              <a:t>бирачком</a:t>
            </a:r>
            <a:r>
              <a:rPr lang="ru-RU" sz="2400" dirty="0" smtClean="0">
                <a:solidFill>
                  <a:schemeClr val="bg1"/>
                </a:solidFill>
              </a:rPr>
              <a:t> списку. </a:t>
            </a:r>
            <a:r>
              <a:rPr lang="ru-RU" sz="2400" dirty="0">
                <a:solidFill>
                  <a:schemeClr val="bg1"/>
                </a:solidFill>
              </a:rPr>
              <a:t>Ова провера се врши тако што члан бирачког одбора задужен за утврђивање идентитета бирача </a:t>
            </a:r>
            <a:r>
              <a:rPr lang="ru-RU" sz="2400" dirty="0" err="1">
                <a:solidFill>
                  <a:schemeClr val="bg1"/>
                </a:solidFill>
              </a:rPr>
              <a:t>саопштава</a:t>
            </a:r>
            <a:r>
              <a:rPr lang="ru-RU" sz="2400" dirty="0">
                <a:solidFill>
                  <a:schemeClr val="bg1"/>
                </a:solidFill>
              </a:rPr>
              <a:t> </a:t>
            </a:r>
            <a:r>
              <a:rPr lang="ru-RU" sz="2400" dirty="0" err="1" smtClean="0">
                <a:solidFill>
                  <a:schemeClr val="bg1"/>
                </a:solidFill>
              </a:rPr>
              <a:t>члан</a:t>
            </a:r>
            <a:r>
              <a:rPr lang="sr-Cyrl-RS" sz="2400" dirty="0" smtClean="0">
                <a:solidFill>
                  <a:schemeClr val="bg1"/>
                </a:solidFill>
              </a:rPr>
              <a:t>у</a:t>
            </a:r>
            <a:r>
              <a:rPr lang="ru-RU" sz="2400" dirty="0" smtClean="0">
                <a:solidFill>
                  <a:schemeClr val="bg1"/>
                </a:solidFill>
              </a:rPr>
              <a:t> </a:t>
            </a:r>
            <a:r>
              <a:rPr lang="ru-RU" sz="2400" dirty="0">
                <a:solidFill>
                  <a:schemeClr val="bg1"/>
                </a:solidFill>
              </a:rPr>
              <a:t>бирачког одбора </a:t>
            </a:r>
            <a:r>
              <a:rPr lang="ru-RU" sz="2400" dirty="0" err="1">
                <a:solidFill>
                  <a:schemeClr val="bg1"/>
                </a:solidFill>
              </a:rPr>
              <a:t>који</a:t>
            </a:r>
            <a:r>
              <a:rPr lang="ru-RU" sz="2400" dirty="0">
                <a:solidFill>
                  <a:schemeClr val="bg1"/>
                </a:solidFill>
              </a:rPr>
              <a:t> </a:t>
            </a:r>
            <a:r>
              <a:rPr lang="ru-RU" sz="2400" dirty="0" err="1" smtClean="0">
                <a:solidFill>
                  <a:schemeClr val="bg1"/>
                </a:solidFill>
              </a:rPr>
              <a:t>је</a:t>
            </a:r>
            <a:r>
              <a:rPr lang="ru-RU" sz="2400" dirty="0" smtClean="0">
                <a:solidFill>
                  <a:schemeClr val="bg1"/>
                </a:solidFill>
              </a:rPr>
              <a:t> </a:t>
            </a:r>
            <a:r>
              <a:rPr lang="ru-RU" sz="2400" dirty="0" err="1" smtClean="0">
                <a:solidFill>
                  <a:schemeClr val="bg1"/>
                </a:solidFill>
              </a:rPr>
              <a:t>задужен</a:t>
            </a:r>
            <a:r>
              <a:rPr lang="ru-RU" sz="2400" dirty="0" smtClean="0">
                <a:solidFill>
                  <a:schemeClr val="bg1"/>
                </a:solidFill>
              </a:rPr>
              <a:t> </a:t>
            </a:r>
            <a:r>
              <a:rPr lang="ru-RU" sz="2400" dirty="0">
                <a:solidFill>
                  <a:schemeClr val="bg1"/>
                </a:solidFill>
              </a:rPr>
              <a:t>за </a:t>
            </a:r>
            <a:r>
              <a:rPr lang="ru-RU" sz="2400" dirty="0" err="1">
                <a:solidFill>
                  <a:schemeClr val="bg1"/>
                </a:solidFill>
              </a:rPr>
              <a:t>руковање</a:t>
            </a:r>
            <a:r>
              <a:rPr lang="ru-RU" sz="2400" dirty="0">
                <a:solidFill>
                  <a:schemeClr val="bg1"/>
                </a:solidFill>
              </a:rPr>
              <a:t> </a:t>
            </a:r>
            <a:r>
              <a:rPr lang="ru-RU" sz="2400" dirty="0" smtClean="0">
                <a:solidFill>
                  <a:schemeClr val="bg1"/>
                </a:solidFill>
              </a:rPr>
              <a:t>изводом </a:t>
            </a:r>
            <a:r>
              <a:rPr lang="ru-RU" sz="2400" dirty="0">
                <a:solidFill>
                  <a:schemeClr val="bg1"/>
                </a:solidFill>
              </a:rPr>
              <a:t>из бирачког списка име и презиме и ЈМБГ (матични број) бирача и редни број из извода који је наведен у позиву за гласање, АКО га је бирач понео на гласање. </a:t>
            </a:r>
            <a:endParaRPr lang="en-US" sz="2400" dirty="0">
              <a:solidFill>
                <a:schemeClr val="bg1"/>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7146" y="3038004"/>
            <a:ext cx="4252791" cy="260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40645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40862"/>
            <a:ext cx="10515600" cy="5536101"/>
          </a:xfrm>
        </p:spPr>
        <p:txBody>
          <a:bodyPr>
            <a:normAutofit fontScale="85000" lnSpcReduction="20000"/>
          </a:bodyPr>
          <a:lstStyle/>
          <a:p>
            <a:r>
              <a:rPr lang="ru-RU" dirty="0" err="1" smtClean="0">
                <a:solidFill>
                  <a:schemeClr val="bg1"/>
                </a:solidFill>
              </a:rPr>
              <a:t>Члан</a:t>
            </a:r>
            <a:r>
              <a:rPr lang="ru-RU" dirty="0" smtClean="0">
                <a:solidFill>
                  <a:schemeClr val="bg1"/>
                </a:solidFill>
              </a:rPr>
              <a:t> </a:t>
            </a:r>
            <a:r>
              <a:rPr lang="ru-RU" dirty="0">
                <a:solidFill>
                  <a:schemeClr val="bg1"/>
                </a:solidFill>
              </a:rPr>
              <a:t>бирачког </a:t>
            </a:r>
            <a:r>
              <a:rPr lang="ru-RU" dirty="0" err="1">
                <a:solidFill>
                  <a:schemeClr val="bg1"/>
                </a:solidFill>
              </a:rPr>
              <a:t>одбора</a:t>
            </a:r>
            <a:r>
              <a:rPr lang="ru-RU" dirty="0">
                <a:solidFill>
                  <a:schemeClr val="bg1"/>
                </a:solidFill>
              </a:rPr>
              <a:t> </a:t>
            </a:r>
            <a:r>
              <a:rPr lang="ru-RU" dirty="0" err="1" smtClean="0">
                <a:solidFill>
                  <a:schemeClr val="bg1"/>
                </a:solidFill>
              </a:rPr>
              <a:t>задужен</a:t>
            </a:r>
            <a:r>
              <a:rPr lang="ru-RU" dirty="0" smtClean="0">
                <a:solidFill>
                  <a:schemeClr val="bg1"/>
                </a:solidFill>
              </a:rPr>
              <a:t> </a:t>
            </a:r>
            <a:r>
              <a:rPr lang="ru-RU" dirty="0">
                <a:solidFill>
                  <a:schemeClr val="bg1"/>
                </a:solidFill>
              </a:rPr>
              <a:t>за руковање изводом из бирачког списка </a:t>
            </a:r>
            <a:r>
              <a:rPr lang="ru-RU" dirty="0" err="1" smtClean="0">
                <a:solidFill>
                  <a:schemeClr val="bg1"/>
                </a:solidFill>
              </a:rPr>
              <a:t>проналази</a:t>
            </a:r>
            <a:r>
              <a:rPr lang="ru-RU" dirty="0" smtClean="0">
                <a:solidFill>
                  <a:schemeClr val="bg1"/>
                </a:solidFill>
              </a:rPr>
              <a:t> </a:t>
            </a:r>
            <a:r>
              <a:rPr lang="ru-RU" dirty="0">
                <a:solidFill>
                  <a:schemeClr val="bg1"/>
                </a:solidFill>
              </a:rPr>
              <a:t>бирача у изводу из бирачког списка и заокружују редни број </a:t>
            </a:r>
            <a:r>
              <a:rPr lang="ru-RU" dirty="0" err="1">
                <a:solidFill>
                  <a:schemeClr val="bg1"/>
                </a:solidFill>
              </a:rPr>
              <a:t>испред</a:t>
            </a:r>
            <a:r>
              <a:rPr lang="ru-RU" dirty="0">
                <a:solidFill>
                  <a:schemeClr val="bg1"/>
                </a:solidFill>
              </a:rPr>
              <a:t> презимена бирача, након чега се бирач потписује на одговарајуће место у изводу. </a:t>
            </a:r>
            <a:endParaRPr lang="ru-RU" dirty="0" smtClean="0">
              <a:solidFill>
                <a:schemeClr val="bg1"/>
              </a:solidFill>
            </a:endParaRPr>
          </a:p>
          <a:p>
            <a:pPr marL="0" indent="0" algn="just">
              <a:buNone/>
            </a:pPr>
            <a:r>
              <a:rPr lang="ru-RU" dirty="0" smtClean="0">
                <a:solidFill>
                  <a:schemeClr val="bg1"/>
                </a:solidFill>
              </a:rPr>
              <a:t>НАПОМЕНА</a:t>
            </a:r>
            <a:r>
              <a:rPr lang="ru-RU" dirty="0">
                <a:solidFill>
                  <a:schemeClr val="bg1"/>
                </a:solidFill>
              </a:rPr>
              <a:t>: Ако бирача не можете наћи у изводу из бирачког списка, проверите да ли је уписан у приложени списак накнадних промена у бирачком списку, који је у прилогу извода из бирачког списка.</a:t>
            </a:r>
          </a:p>
          <a:p>
            <a:r>
              <a:rPr lang="ru-RU" dirty="0">
                <a:solidFill>
                  <a:schemeClr val="bg1"/>
                </a:solidFill>
              </a:rPr>
              <a:t>Ако не можете да пронађете бирача у изводу под презименом из документа којим доказује свој идентитет, питајте га да ли је у претходном периоду мењао презиме. Ако је бирач мењао презиме, дужни сте да га потражите у изводу из бирачког списка и под тим другим презименом. У случају да је бирач уписан у извод из бирачког списка под другим презименом, дужни сте да му омогућите да гласа само ако је његов ЈМБГ у документу којим доказује свој идентитет идентичан ЈМБГ наведеном у изводу из бирачког списка. </a:t>
            </a:r>
          </a:p>
          <a:p>
            <a:r>
              <a:rPr lang="ru-RU" dirty="0">
                <a:solidFill>
                  <a:schemeClr val="bg1"/>
                </a:solidFill>
              </a:rPr>
              <a:t>Ако бирач није уписан ни у извод из бирачког списка, ни у списак накнадних промена у бирачком списку, упутите бирача да провери на којем је бирачком месту уписан у бирачки списак, упитом на интернет страници </a:t>
            </a:r>
            <a:r>
              <a:rPr lang="ru-RU" dirty="0">
                <a:solidFill>
                  <a:srgbClr val="00B0F0"/>
                </a:solidFill>
              </a:rPr>
              <a:t>https://upit.birackispisak.gov.rs</a:t>
            </a:r>
            <a:r>
              <a:rPr lang="ru-RU" dirty="0">
                <a:solidFill>
                  <a:schemeClr val="bg1"/>
                </a:solidFill>
              </a:rPr>
              <a:t>, или контактирањем Министарства државне управе и локалне самоуправе телефоном.</a:t>
            </a:r>
          </a:p>
          <a:p>
            <a:endParaRPr lang="en-US" dirty="0"/>
          </a:p>
        </p:txBody>
      </p:sp>
    </p:spTree>
    <p:extLst>
      <p:ext uri="{BB962C8B-B14F-4D97-AF65-F5344CB8AC3E}">
        <p14:creationId xmlns:p14="http://schemas.microsoft.com/office/powerpoint/2010/main" val="3795159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04985"/>
            <a:ext cx="10515600" cy="5371978"/>
          </a:xfrm>
        </p:spPr>
        <p:txBody>
          <a:bodyPr>
            <a:normAutofit/>
          </a:bodyPr>
          <a:lstStyle/>
          <a:p>
            <a:pPr marL="0" indent="0" algn="just">
              <a:lnSpc>
                <a:spcPct val="107000"/>
              </a:lnSpc>
              <a:spcAft>
                <a:spcPts val="600"/>
              </a:spcAft>
              <a:buNone/>
            </a:pPr>
            <a:r>
              <a:rPr lang="sr-Cyrl-RS" sz="2200" dirty="0">
                <a:solidFill>
                  <a:schemeClr val="bg1"/>
                </a:solidFill>
                <a:ea typeface="Calibri"/>
                <a:cs typeface="Times New Roman"/>
              </a:rPr>
              <a:t>НАПОМЕНА: </a:t>
            </a:r>
            <a:r>
              <a:rPr lang="sr-Latn-RS" sz="2200" dirty="0">
                <a:solidFill>
                  <a:schemeClr val="bg1"/>
                </a:solidFill>
                <a:ea typeface="Calibri"/>
                <a:cs typeface="Times New Roman"/>
              </a:rPr>
              <a:t>Бирач са инвалидитетом који није </a:t>
            </a:r>
            <a:r>
              <a:rPr lang="sr-Cyrl-RS" sz="2200" dirty="0">
                <a:solidFill>
                  <a:schemeClr val="bg1"/>
                </a:solidFill>
                <a:ea typeface="Calibri"/>
                <a:cs typeface="Times New Roman"/>
              </a:rPr>
              <a:t>у могућности </a:t>
            </a:r>
            <a:r>
              <a:rPr lang="sr-Latn-RS" sz="2200" dirty="0">
                <a:solidFill>
                  <a:schemeClr val="bg1"/>
                </a:solidFill>
                <a:ea typeface="Calibri"/>
                <a:cs typeface="Times New Roman"/>
              </a:rPr>
              <a:t>да се својеручно потпише, има могућност да то учини тако што ће </a:t>
            </a:r>
            <a:r>
              <a:rPr lang="sr-Cyrl-RS" sz="2200" dirty="0">
                <a:solidFill>
                  <a:schemeClr val="bg1"/>
                </a:solidFill>
                <a:ea typeface="Calibri"/>
                <a:cs typeface="Times New Roman"/>
              </a:rPr>
              <a:t>на одговарајећем месту </a:t>
            </a:r>
            <a:r>
              <a:rPr lang="sr-Cyrl-RS" sz="2200" dirty="0" smtClean="0">
                <a:solidFill>
                  <a:schemeClr val="bg1"/>
                </a:solidFill>
                <a:ea typeface="Calibri"/>
                <a:cs typeface="Times New Roman"/>
              </a:rPr>
              <a:t>(он или његов помагач) у </a:t>
            </a:r>
            <a:r>
              <a:rPr lang="sr-Cyrl-RS" sz="2200" dirty="0">
                <a:solidFill>
                  <a:schemeClr val="bg1"/>
                </a:solidFill>
                <a:ea typeface="Calibri"/>
                <a:cs typeface="Times New Roman"/>
              </a:rPr>
              <a:t>изводу </a:t>
            </a:r>
            <a:r>
              <a:rPr lang="sr-Latn-RS" sz="2200" dirty="0">
                <a:solidFill>
                  <a:schemeClr val="bg1"/>
                </a:solidFill>
                <a:ea typeface="Calibri"/>
                <a:cs typeface="Times New Roman"/>
              </a:rPr>
              <a:t>отиснути печат који садржи податке о његовом личном идентитету, односно печат са угравираним потписом</a:t>
            </a:r>
            <a:r>
              <a:rPr lang="sr-Cyrl-RS" sz="2200" dirty="0">
                <a:solidFill>
                  <a:schemeClr val="bg1"/>
                </a:solidFill>
                <a:ea typeface="Calibri"/>
                <a:cs typeface="Times New Roman"/>
              </a:rPr>
              <a:t> (ФАКСИМИЛ)</a:t>
            </a:r>
            <a:r>
              <a:rPr lang="sr-Latn-RS" sz="2200" dirty="0">
                <a:solidFill>
                  <a:schemeClr val="bg1"/>
                </a:solidFill>
                <a:ea typeface="Calibri"/>
                <a:cs typeface="Times New Roman"/>
              </a:rPr>
              <a:t>. </a:t>
            </a:r>
            <a:endParaRPr lang="sr-Cyrl-RS" sz="2200" dirty="0" smtClean="0">
              <a:solidFill>
                <a:schemeClr val="bg1"/>
              </a:solidFill>
              <a:ea typeface="Calibri"/>
              <a:cs typeface="Times New Roman"/>
            </a:endParaRPr>
          </a:p>
          <a:p>
            <a:pPr algn="just">
              <a:lnSpc>
                <a:spcPct val="107000"/>
              </a:lnSpc>
              <a:spcAft>
                <a:spcPts val="600"/>
              </a:spcAft>
            </a:pPr>
            <a:endParaRPr lang="sr-Cyrl-RS" sz="2200" dirty="0">
              <a:solidFill>
                <a:schemeClr val="bg1"/>
              </a:solidFill>
              <a:ea typeface="Calibri"/>
              <a:cs typeface="Times New Roman"/>
            </a:endParaRPr>
          </a:p>
          <a:p>
            <a:pPr algn="just">
              <a:lnSpc>
                <a:spcPct val="107000"/>
              </a:lnSpc>
              <a:spcAft>
                <a:spcPts val="600"/>
              </a:spcAft>
            </a:pPr>
            <a:endParaRPr lang="sr-Cyrl-RS" sz="2200" dirty="0" smtClean="0">
              <a:solidFill>
                <a:schemeClr val="bg1"/>
              </a:solidFill>
              <a:ea typeface="Calibri"/>
              <a:cs typeface="Times New Roman"/>
            </a:endParaRPr>
          </a:p>
          <a:p>
            <a:pPr algn="just">
              <a:lnSpc>
                <a:spcPct val="107000"/>
              </a:lnSpc>
              <a:spcAft>
                <a:spcPts val="600"/>
              </a:spcAft>
            </a:pPr>
            <a:endParaRPr lang="en-US" sz="2200" dirty="0">
              <a:solidFill>
                <a:schemeClr val="bg1"/>
              </a:solidFill>
              <a:ea typeface="Calibri"/>
              <a:cs typeface="Times New Roman"/>
            </a:endParaRPr>
          </a:p>
          <a:p>
            <a:pPr algn="just">
              <a:lnSpc>
                <a:spcPct val="107000"/>
              </a:lnSpc>
              <a:spcAft>
                <a:spcPts val="600"/>
              </a:spcAft>
            </a:pPr>
            <a:r>
              <a:rPr lang="sr-Latn-RS" sz="2200" dirty="0">
                <a:solidFill>
                  <a:schemeClr val="bg1"/>
                </a:solidFill>
                <a:ea typeface="Calibri"/>
                <a:cs typeface="Times New Roman"/>
              </a:rPr>
              <a:t>Бирач који није писмен, односно бирач са инвалидитетом који не поседује печат који садржи податке о његовом лично</a:t>
            </a:r>
            <a:r>
              <a:rPr lang="sr-Cyrl-RS" sz="2200" dirty="0">
                <a:solidFill>
                  <a:schemeClr val="bg1"/>
                </a:solidFill>
                <a:ea typeface="Calibri"/>
                <a:cs typeface="Times New Roman"/>
              </a:rPr>
              <a:t>м </a:t>
            </a:r>
            <a:r>
              <a:rPr lang="sr-Latn-RS" sz="2200" dirty="0">
                <a:solidFill>
                  <a:schemeClr val="bg1"/>
                </a:solidFill>
                <a:ea typeface="Calibri"/>
                <a:cs typeface="Times New Roman"/>
              </a:rPr>
              <a:t>идентитету, а није у стању да се својеру</a:t>
            </a:r>
            <a:r>
              <a:rPr lang="bs-Latn-BA" sz="2200" dirty="0">
                <a:solidFill>
                  <a:schemeClr val="bg1"/>
                </a:solidFill>
                <a:ea typeface="Calibri"/>
                <a:cs typeface="Times New Roman"/>
              </a:rPr>
              <a:t>чно потпише, </a:t>
            </a:r>
            <a:r>
              <a:rPr lang="sr-Latn-RS" sz="2200" dirty="0">
                <a:solidFill>
                  <a:schemeClr val="bg1"/>
                </a:solidFill>
                <a:ea typeface="Calibri"/>
                <a:cs typeface="Times New Roman"/>
              </a:rPr>
              <a:t>не потписује се у изводу из бирачког списка, већ то уместо њега чини његов помагач којег је одабрао ради попуњавања гласачког листића. </a:t>
            </a:r>
            <a:endParaRPr lang="en-US" sz="2200" dirty="0">
              <a:solidFill>
                <a:schemeClr val="bg1"/>
              </a:solidFill>
              <a:ea typeface="Calibri"/>
              <a:cs typeface="Times New Roman"/>
            </a:endParaRPr>
          </a:p>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0013" y="2514478"/>
            <a:ext cx="4371975"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62408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ru-RU" sz="3600" dirty="0" smtClean="0">
                <a:solidFill>
                  <a:schemeClr val="bg1"/>
                </a:solidFill>
              </a:rPr>
              <a:t>ВАЖНО: Строго </a:t>
            </a:r>
            <a:r>
              <a:rPr lang="ru-RU" sz="3600" dirty="0">
                <a:solidFill>
                  <a:schemeClr val="bg1"/>
                </a:solidFill>
              </a:rPr>
              <a:t>је забрањено било какво дописивање бирача у извод из бирачког списка. Кршење ове забране представља основ за поништавање гласања на бирачком месту.</a:t>
            </a:r>
            <a:endParaRPr lang="en-US" sz="3600" dirty="0">
              <a:solidFill>
                <a:schemeClr val="bg1"/>
              </a:solidFill>
            </a:endParaRPr>
          </a:p>
        </p:txBody>
      </p:sp>
    </p:spTree>
    <p:extLst>
      <p:ext uri="{BB962C8B-B14F-4D97-AF65-F5344CB8AC3E}">
        <p14:creationId xmlns:p14="http://schemas.microsoft.com/office/powerpoint/2010/main" val="1211791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45662"/>
            <a:ext cx="10515600" cy="5231301"/>
          </a:xfrm>
        </p:spPr>
        <p:txBody>
          <a:bodyPr>
            <a:normAutofit fontScale="92500" lnSpcReduction="10000"/>
          </a:bodyPr>
          <a:lstStyle/>
          <a:p>
            <a:pPr marL="0" indent="0">
              <a:buNone/>
            </a:pPr>
            <a:r>
              <a:rPr lang="ru-RU" dirty="0">
                <a:solidFill>
                  <a:schemeClr val="bg1"/>
                </a:solidFill>
              </a:rPr>
              <a:t>Бирачки одбор има обавезу да:</a:t>
            </a:r>
          </a:p>
          <a:p>
            <a:r>
              <a:rPr lang="ru-RU" dirty="0" smtClean="0">
                <a:solidFill>
                  <a:schemeClr val="bg1"/>
                </a:solidFill>
              </a:rPr>
              <a:t>преузме </a:t>
            </a:r>
            <a:r>
              <a:rPr lang="ru-RU" dirty="0">
                <a:solidFill>
                  <a:schemeClr val="bg1"/>
                </a:solidFill>
              </a:rPr>
              <a:t>изборни материјал од </a:t>
            </a:r>
            <a:r>
              <a:rPr lang="ru-RU" dirty="0" err="1" smtClean="0">
                <a:solidFill>
                  <a:schemeClr val="bg1"/>
                </a:solidFill>
              </a:rPr>
              <a:t>изборне</a:t>
            </a:r>
            <a:r>
              <a:rPr lang="ru-RU" dirty="0" smtClean="0">
                <a:solidFill>
                  <a:schemeClr val="bg1"/>
                </a:solidFill>
              </a:rPr>
              <a:t> </a:t>
            </a:r>
            <a:r>
              <a:rPr lang="ru-RU" dirty="0">
                <a:solidFill>
                  <a:schemeClr val="bg1"/>
                </a:solidFill>
              </a:rPr>
              <a:t>комисије пре гласања</a:t>
            </a:r>
          </a:p>
          <a:p>
            <a:r>
              <a:rPr lang="ru-RU" dirty="0" smtClean="0">
                <a:solidFill>
                  <a:schemeClr val="bg1"/>
                </a:solidFill>
              </a:rPr>
              <a:t>припреми </a:t>
            </a:r>
            <a:r>
              <a:rPr lang="ru-RU" dirty="0">
                <a:solidFill>
                  <a:schemeClr val="bg1"/>
                </a:solidFill>
              </a:rPr>
              <a:t>бирачко место за почетак гласања и уреди бирачко место и просторију за гласање</a:t>
            </a:r>
          </a:p>
          <a:p>
            <a:r>
              <a:rPr lang="ru-RU" dirty="0" smtClean="0">
                <a:solidFill>
                  <a:schemeClr val="bg1"/>
                </a:solidFill>
              </a:rPr>
              <a:t>спроведе </a:t>
            </a:r>
            <a:r>
              <a:rPr lang="ru-RU" dirty="0">
                <a:solidFill>
                  <a:schemeClr val="bg1"/>
                </a:solidFill>
              </a:rPr>
              <a:t>гласање на бирачком месту</a:t>
            </a:r>
          </a:p>
          <a:p>
            <a:r>
              <a:rPr lang="ru-RU" dirty="0" smtClean="0">
                <a:solidFill>
                  <a:schemeClr val="bg1"/>
                </a:solidFill>
              </a:rPr>
              <a:t>спроведе </a:t>
            </a:r>
            <a:r>
              <a:rPr lang="ru-RU" dirty="0">
                <a:solidFill>
                  <a:schemeClr val="bg1"/>
                </a:solidFill>
              </a:rPr>
              <a:t>гласање ван бирачког места</a:t>
            </a:r>
          </a:p>
          <a:p>
            <a:r>
              <a:rPr lang="ru-RU" dirty="0" smtClean="0">
                <a:solidFill>
                  <a:schemeClr val="bg1"/>
                </a:solidFill>
              </a:rPr>
              <a:t>обезбеди </a:t>
            </a:r>
            <a:r>
              <a:rPr lang="ru-RU" dirty="0">
                <a:solidFill>
                  <a:schemeClr val="bg1"/>
                </a:solidFill>
              </a:rPr>
              <a:t>правилност и тајност гласања</a:t>
            </a:r>
          </a:p>
          <a:p>
            <a:r>
              <a:rPr lang="ru-RU" dirty="0" smtClean="0">
                <a:solidFill>
                  <a:schemeClr val="bg1"/>
                </a:solidFill>
              </a:rPr>
              <a:t>поучи </a:t>
            </a:r>
            <a:r>
              <a:rPr lang="ru-RU" dirty="0">
                <a:solidFill>
                  <a:schemeClr val="bg1"/>
                </a:solidFill>
              </a:rPr>
              <a:t>бираче о начину гласања</a:t>
            </a:r>
          </a:p>
          <a:p>
            <a:r>
              <a:rPr lang="ru-RU" dirty="0" smtClean="0">
                <a:solidFill>
                  <a:schemeClr val="bg1"/>
                </a:solidFill>
              </a:rPr>
              <a:t>одржава </a:t>
            </a:r>
            <a:r>
              <a:rPr lang="ru-RU" dirty="0">
                <a:solidFill>
                  <a:schemeClr val="bg1"/>
                </a:solidFill>
              </a:rPr>
              <a:t>ред на бирачком месту </a:t>
            </a:r>
          </a:p>
          <a:p>
            <a:r>
              <a:rPr lang="ru-RU" dirty="0" smtClean="0">
                <a:solidFill>
                  <a:schemeClr val="bg1"/>
                </a:solidFill>
              </a:rPr>
              <a:t>обезбеди </a:t>
            </a:r>
            <a:r>
              <a:rPr lang="ru-RU" dirty="0">
                <a:solidFill>
                  <a:schemeClr val="bg1"/>
                </a:solidFill>
              </a:rPr>
              <a:t>посматрачима несметано посматрање сваке изборне радње </a:t>
            </a:r>
          </a:p>
          <a:p>
            <a:r>
              <a:rPr lang="ru-RU" dirty="0" smtClean="0">
                <a:solidFill>
                  <a:schemeClr val="bg1"/>
                </a:solidFill>
              </a:rPr>
              <a:t>утврди </a:t>
            </a:r>
            <a:r>
              <a:rPr lang="ru-RU" dirty="0">
                <a:solidFill>
                  <a:schemeClr val="bg1"/>
                </a:solidFill>
              </a:rPr>
              <a:t>резултате гласања на бирачком месту</a:t>
            </a:r>
          </a:p>
          <a:p>
            <a:r>
              <a:rPr lang="ru-RU" dirty="0" smtClean="0">
                <a:solidFill>
                  <a:schemeClr val="bg1"/>
                </a:solidFill>
              </a:rPr>
              <a:t>преда </a:t>
            </a:r>
            <a:r>
              <a:rPr lang="ru-RU" dirty="0">
                <a:solidFill>
                  <a:schemeClr val="bg1"/>
                </a:solidFill>
              </a:rPr>
              <a:t>изборни </a:t>
            </a:r>
            <a:r>
              <a:rPr lang="ru-RU" dirty="0" err="1">
                <a:solidFill>
                  <a:schemeClr val="bg1"/>
                </a:solidFill>
              </a:rPr>
              <a:t>материјал</a:t>
            </a:r>
            <a:r>
              <a:rPr lang="ru-RU" dirty="0">
                <a:solidFill>
                  <a:schemeClr val="bg1"/>
                </a:solidFill>
              </a:rPr>
              <a:t> </a:t>
            </a:r>
            <a:r>
              <a:rPr lang="ru-RU" dirty="0" err="1" smtClean="0">
                <a:solidFill>
                  <a:schemeClr val="bg1"/>
                </a:solidFill>
              </a:rPr>
              <a:t>изборној</a:t>
            </a:r>
            <a:r>
              <a:rPr lang="ru-RU" dirty="0" smtClean="0">
                <a:solidFill>
                  <a:schemeClr val="bg1"/>
                </a:solidFill>
              </a:rPr>
              <a:t> </a:t>
            </a:r>
            <a:r>
              <a:rPr lang="ru-RU" dirty="0">
                <a:solidFill>
                  <a:schemeClr val="bg1"/>
                </a:solidFill>
              </a:rPr>
              <a:t>комисији после гласања</a:t>
            </a:r>
          </a:p>
          <a:p>
            <a:endParaRPr lang="en-US" dirty="0"/>
          </a:p>
        </p:txBody>
      </p:sp>
    </p:spTree>
    <p:extLst>
      <p:ext uri="{BB962C8B-B14F-4D97-AF65-F5344CB8AC3E}">
        <p14:creationId xmlns:p14="http://schemas.microsoft.com/office/powerpoint/2010/main" val="24063916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0277"/>
            <a:ext cx="10515600" cy="5426686"/>
          </a:xfrm>
        </p:spPr>
        <p:txBody>
          <a:bodyPr>
            <a:normAutofit lnSpcReduction="10000"/>
          </a:bodyPr>
          <a:lstStyle/>
          <a:p>
            <a:r>
              <a:rPr lang="ru-RU" sz="2200" dirty="0">
                <a:solidFill>
                  <a:schemeClr val="bg1"/>
                </a:solidFill>
              </a:rPr>
              <a:t>Након што се бирач потпише у извод из бирачког списка, он прилази члану бирачког одбора који му специјалним спрејом обележава кажипрст десне руке испод корена нокта као знак да је гласао. </a:t>
            </a:r>
            <a:endParaRPr lang="ru-RU" sz="2200" dirty="0" smtClean="0">
              <a:solidFill>
                <a:schemeClr val="bg1"/>
              </a:solidFill>
            </a:endParaRPr>
          </a:p>
          <a:p>
            <a:endParaRPr lang="ru-RU" sz="2200" dirty="0"/>
          </a:p>
          <a:p>
            <a:endParaRPr lang="ru-RU" sz="2200" dirty="0" smtClean="0"/>
          </a:p>
          <a:p>
            <a:endParaRPr lang="ru-RU" sz="2200" dirty="0" smtClean="0"/>
          </a:p>
          <a:p>
            <a:endParaRPr lang="ru-RU" sz="2200" dirty="0"/>
          </a:p>
          <a:p>
            <a:endParaRPr lang="ru-RU" sz="2200" dirty="0"/>
          </a:p>
          <a:p>
            <a:endParaRPr lang="ru-RU" sz="2200" dirty="0"/>
          </a:p>
          <a:p>
            <a:pPr marL="0" indent="0">
              <a:buNone/>
            </a:pPr>
            <a:r>
              <a:rPr lang="ru-RU" sz="2200" dirty="0">
                <a:solidFill>
                  <a:schemeClr val="bg1"/>
                </a:solidFill>
              </a:rPr>
              <a:t>НАПОМЕНА </a:t>
            </a:r>
            <a:r>
              <a:rPr lang="ru-RU" sz="2200" dirty="0" smtClean="0">
                <a:solidFill>
                  <a:schemeClr val="bg1"/>
                </a:solidFill>
              </a:rPr>
              <a:t>: </a:t>
            </a:r>
            <a:r>
              <a:rPr lang="ru-RU" sz="2200" dirty="0">
                <a:solidFill>
                  <a:schemeClr val="bg1"/>
                </a:solidFill>
              </a:rPr>
              <a:t>Бирачу који нема кажипрст десне руке, биће обележен следећи доступни прст удесно и коначно палац те руке, испод корена нокта. Бирачу који нема десну шаку, </a:t>
            </a:r>
            <a:r>
              <a:rPr lang="ru-RU" sz="2200" dirty="0" err="1" smtClean="0">
                <a:solidFill>
                  <a:schemeClr val="bg1"/>
                </a:solidFill>
              </a:rPr>
              <a:t>биће</a:t>
            </a:r>
            <a:r>
              <a:rPr lang="ru-RU" sz="2200" dirty="0" smtClean="0">
                <a:solidFill>
                  <a:schemeClr val="bg1"/>
                </a:solidFill>
              </a:rPr>
              <a:t> </a:t>
            </a:r>
            <a:r>
              <a:rPr lang="ru-RU" sz="2200" dirty="0">
                <a:solidFill>
                  <a:schemeClr val="bg1"/>
                </a:solidFill>
              </a:rPr>
              <a:t>обележен кажипст леве руке, односно следећи доступан прст улево и коначно палац те руке, испод корена нокта. Ако бирач нема шаке обележавање се не обавља. </a:t>
            </a:r>
            <a:endParaRPr lang="en-US" sz="2200" dirty="0" smtClean="0">
              <a:solidFill>
                <a:schemeClr val="bg1"/>
              </a:solidFill>
            </a:endParaRPr>
          </a:p>
          <a:p>
            <a:pPr marL="0" indent="0">
              <a:buNone/>
            </a:pPr>
            <a:r>
              <a:rPr lang="ru-RU" sz="2200" dirty="0">
                <a:solidFill>
                  <a:schemeClr val="bg1"/>
                </a:solidFill>
              </a:rPr>
              <a:t>Важно: Ако бирач одбије да му се прст обележи спрејом, бирачки одбор му неће омогућити да гласа. </a:t>
            </a:r>
          </a:p>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0110" y="1716697"/>
            <a:ext cx="2284413" cy="220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75528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19385"/>
            <a:ext cx="10515600" cy="4457578"/>
          </a:xfrm>
        </p:spPr>
        <p:txBody>
          <a:bodyPr/>
          <a:lstStyle/>
          <a:p>
            <a:r>
              <a:rPr lang="ru-RU" dirty="0">
                <a:solidFill>
                  <a:schemeClr val="bg1"/>
                </a:solidFill>
              </a:rPr>
              <a:t>Пошто се бирачу специјалним спрејом обележи кажипрст десне руке, </a:t>
            </a:r>
            <a:r>
              <a:rPr lang="ru-RU" dirty="0" err="1" smtClean="0">
                <a:solidFill>
                  <a:schemeClr val="bg1"/>
                </a:solidFill>
              </a:rPr>
              <a:t>члан</a:t>
            </a:r>
            <a:r>
              <a:rPr lang="ru-RU" dirty="0" smtClean="0">
                <a:solidFill>
                  <a:schemeClr val="bg1"/>
                </a:solidFill>
              </a:rPr>
              <a:t> </a:t>
            </a:r>
            <a:r>
              <a:rPr lang="ru-RU" dirty="0">
                <a:solidFill>
                  <a:schemeClr val="bg1"/>
                </a:solidFill>
              </a:rPr>
              <a:t>бирачког одбора </a:t>
            </a:r>
            <a:r>
              <a:rPr lang="ru-RU" dirty="0" err="1">
                <a:solidFill>
                  <a:schemeClr val="bg1"/>
                </a:solidFill>
              </a:rPr>
              <a:t>бирачу</a:t>
            </a:r>
            <a:r>
              <a:rPr lang="ru-RU" dirty="0">
                <a:solidFill>
                  <a:schemeClr val="bg1"/>
                </a:solidFill>
              </a:rPr>
              <a:t> </a:t>
            </a:r>
            <a:r>
              <a:rPr lang="ru-RU" dirty="0" err="1" smtClean="0">
                <a:solidFill>
                  <a:schemeClr val="bg1"/>
                </a:solidFill>
              </a:rPr>
              <a:t>предаје</a:t>
            </a:r>
            <a:r>
              <a:rPr lang="ru-RU" dirty="0" smtClean="0">
                <a:solidFill>
                  <a:schemeClr val="bg1"/>
                </a:solidFill>
              </a:rPr>
              <a:t> </a:t>
            </a:r>
            <a:r>
              <a:rPr lang="ru-RU" dirty="0" err="1" smtClean="0">
                <a:solidFill>
                  <a:schemeClr val="bg1"/>
                </a:solidFill>
              </a:rPr>
              <a:t>гласачки</a:t>
            </a:r>
            <a:r>
              <a:rPr lang="ru-RU" dirty="0" smtClean="0">
                <a:solidFill>
                  <a:schemeClr val="bg1"/>
                </a:solidFill>
              </a:rPr>
              <a:t> </a:t>
            </a:r>
            <a:r>
              <a:rPr lang="ru-RU" dirty="0" err="1" smtClean="0">
                <a:solidFill>
                  <a:schemeClr val="bg1"/>
                </a:solidFill>
              </a:rPr>
              <a:t>листић</a:t>
            </a:r>
            <a:r>
              <a:rPr lang="ru-RU" dirty="0" smtClean="0">
                <a:solidFill>
                  <a:schemeClr val="bg1"/>
                </a:solidFill>
              </a:rPr>
              <a:t>. </a:t>
            </a:r>
            <a:endParaRPr lang="en-US"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634" y="2984500"/>
            <a:ext cx="2536825"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6873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14400"/>
            <a:ext cx="10515600" cy="5262563"/>
          </a:xfrm>
        </p:spPr>
        <p:txBody>
          <a:bodyPr>
            <a:normAutofit/>
          </a:bodyPr>
          <a:lstStyle/>
          <a:p>
            <a:pPr marL="0" indent="0">
              <a:buNone/>
            </a:pPr>
            <a:r>
              <a:rPr lang="ru-RU" dirty="0">
                <a:solidFill>
                  <a:schemeClr val="bg1"/>
                </a:solidFill>
              </a:rPr>
              <a:t>Након уручења гласачког листића </a:t>
            </a:r>
            <a:r>
              <a:rPr lang="sr-Cyrl-RS" dirty="0" smtClean="0">
                <a:solidFill>
                  <a:schemeClr val="bg1"/>
                </a:solidFill>
              </a:rPr>
              <a:t>бирачки одбор је </a:t>
            </a:r>
            <a:r>
              <a:rPr lang="ru-RU" dirty="0" smtClean="0">
                <a:solidFill>
                  <a:schemeClr val="bg1"/>
                </a:solidFill>
              </a:rPr>
              <a:t>дужан да </a:t>
            </a:r>
            <a:r>
              <a:rPr lang="ru-RU" dirty="0">
                <a:solidFill>
                  <a:schemeClr val="bg1"/>
                </a:solidFill>
              </a:rPr>
              <a:t>бирача </a:t>
            </a:r>
            <a:r>
              <a:rPr lang="ru-RU" dirty="0" smtClean="0">
                <a:solidFill>
                  <a:schemeClr val="bg1"/>
                </a:solidFill>
              </a:rPr>
              <a:t>поучи о </a:t>
            </a:r>
            <a:r>
              <a:rPr lang="ru-RU" dirty="0">
                <a:solidFill>
                  <a:schemeClr val="bg1"/>
                </a:solidFill>
              </a:rPr>
              <a:t>начину </a:t>
            </a:r>
            <a:r>
              <a:rPr lang="ru-RU" dirty="0" smtClean="0">
                <a:solidFill>
                  <a:schemeClr val="bg1"/>
                </a:solidFill>
              </a:rPr>
              <a:t>гласања, тако што ће га обавестити:</a:t>
            </a:r>
          </a:p>
          <a:p>
            <a:r>
              <a:rPr lang="ru-RU" dirty="0" smtClean="0">
                <a:solidFill>
                  <a:schemeClr val="bg1"/>
                </a:solidFill>
              </a:rPr>
              <a:t>да </a:t>
            </a:r>
            <a:r>
              <a:rPr lang="ru-RU" dirty="0">
                <a:solidFill>
                  <a:schemeClr val="bg1"/>
                </a:solidFill>
              </a:rPr>
              <a:t>може гласати за једну изборну листу, </a:t>
            </a:r>
            <a:r>
              <a:rPr lang="ru-RU" dirty="0" err="1" smtClean="0">
                <a:solidFill>
                  <a:schemeClr val="bg1"/>
                </a:solidFill>
              </a:rPr>
              <a:t>тако</a:t>
            </a:r>
            <a:r>
              <a:rPr lang="ru-RU" dirty="0" smtClean="0">
                <a:solidFill>
                  <a:schemeClr val="bg1"/>
                </a:solidFill>
              </a:rPr>
              <a:t> </a:t>
            </a:r>
            <a:r>
              <a:rPr lang="ru-RU" dirty="0">
                <a:solidFill>
                  <a:schemeClr val="bg1"/>
                </a:solidFill>
              </a:rPr>
              <a:t>што ће заокружити редни број </a:t>
            </a:r>
            <a:r>
              <a:rPr lang="ru-RU" dirty="0" err="1">
                <a:solidFill>
                  <a:schemeClr val="bg1"/>
                </a:solidFill>
              </a:rPr>
              <a:t>испред</a:t>
            </a:r>
            <a:r>
              <a:rPr lang="ru-RU" dirty="0">
                <a:solidFill>
                  <a:schemeClr val="bg1"/>
                </a:solidFill>
              </a:rPr>
              <a:t> назива те </a:t>
            </a:r>
            <a:r>
              <a:rPr lang="ru-RU" dirty="0" err="1">
                <a:solidFill>
                  <a:schemeClr val="bg1"/>
                </a:solidFill>
              </a:rPr>
              <a:t>изборне</a:t>
            </a:r>
            <a:r>
              <a:rPr lang="ru-RU" dirty="0">
                <a:solidFill>
                  <a:schemeClr val="bg1"/>
                </a:solidFill>
              </a:rPr>
              <a:t> </a:t>
            </a:r>
            <a:r>
              <a:rPr lang="ru-RU" dirty="0" smtClean="0">
                <a:solidFill>
                  <a:schemeClr val="bg1"/>
                </a:solidFill>
              </a:rPr>
              <a:t>листе</a:t>
            </a:r>
            <a:endParaRPr lang="ru-RU" dirty="0">
              <a:solidFill>
                <a:schemeClr val="bg1"/>
              </a:solidFill>
            </a:endParaRPr>
          </a:p>
          <a:p>
            <a:r>
              <a:rPr lang="ru-RU" dirty="0" smtClean="0">
                <a:solidFill>
                  <a:schemeClr val="bg1"/>
                </a:solidFill>
              </a:rPr>
              <a:t>да </a:t>
            </a:r>
            <a:r>
              <a:rPr lang="ru-RU" dirty="0">
                <a:solidFill>
                  <a:schemeClr val="bg1"/>
                </a:solidFill>
              </a:rPr>
              <a:t>је гласање тајно и да се обавља иза паравана</a:t>
            </a:r>
          </a:p>
          <a:p>
            <a:r>
              <a:rPr lang="ru-RU" dirty="0" smtClean="0">
                <a:solidFill>
                  <a:schemeClr val="bg1"/>
                </a:solidFill>
              </a:rPr>
              <a:t>да </a:t>
            </a:r>
            <a:r>
              <a:rPr lang="ru-RU" dirty="0">
                <a:solidFill>
                  <a:schemeClr val="bg1"/>
                </a:solidFill>
              </a:rPr>
              <a:t>након што </a:t>
            </a:r>
            <a:r>
              <a:rPr lang="ru-RU" dirty="0" err="1">
                <a:solidFill>
                  <a:schemeClr val="bg1"/>
                </a:solidFill>
              </a:rPr>
              <a:t>попуни</a:t>
            </a:r>
            <a:r>
              <a:rPr lang="ru-RU" dirty="0">
                <a:solidFill>
                  <a:schemeClr val="bg1"/>
                </a:solidFill>
              </a:rPr>
              <a:t> </a:t>
            </a:r>
            <a:r>
              <a:rPr lang="ru-RU" dirty="0" err="1" smtClean="0">
                <a:solidFill>
                  <a:schemeClr val="bg1"/>
                </a:solidFill>
              </a:rPr>
              <a:t>гласачки</a:t>
            </a:r>
            <a:r>
              <a:rPr lang="ru-RU" dirty="0" smtClean="0">
                <a:solidFill>
                  <a:schemeClr val="bg1"/>
                </a:solidFill>
              </a:rPr>
              <a:t> </a:t>
            </a:r>
            <a:r>
              <a:rPr lang="ru-RU" dirty="0" err="1" smtClean="0">
                <a:solidFill>
                  <a:schemeClr val="bg1"/>
                </a:solidFill>
              </a:rPr>
              <a:t>листић</a:t>
            </a:r>
            <a:r>
              <a:rPr lang="ru-RU" dirty="0" smtClean="0">
                <a:solidFill>
                  <a:schemeClr val="bg1"/>
                </a:solidFill>
              </a:rPr>
              <a:t>, </a:t>
            </a:r>
            <a:r>
              <a:rPr lang="ru-RU" dirty="0">
                <a:solidFill>
                  <a:schemeClr val="bg1"/>
                </a:solidFill>
              </a:rPr>
              <a:t>бирач треба да </a:t>
            </a:r>
            <a:r>
              <a:rPr lang="ru-RU" dirty="0" smtClean="0">
                <a:solidFill>
                  <a:schemeClr val="bg1"/>
                </a:solidFill>
              </a:rPr>
              <a:t>га </a:t>
            </a:r>
            <a:r>
              <a:rPr lang="ru-RU" dirty="0">
                <a:solidFill>
                  <a:schemeClr val="bg1"/>
                </a:solidFill>
              </a:rPr>
              <a:t>пресавије тако да се не види </a:t>
            </a:r>
            <a:r>
              <a:rPr lang="ru-RU" dirty="0" err="1">
                <a:solidFill>
                  <a:schemeClr val="bg1"/>
                </a:solidFill>
              </a:rPr>
              <a:t>како</a:t>
            </a:r>
            <a:r>
              <a:rPr lang="ru-RU" dirty="0">
                <a:solidFill>
                  <a:schemeClr val="bg1"/>
                </a:solidFill>
              </a:rPr>
              <a:t> </a:t>
            </a:r>
            <a:r>
              <a:rPr lang="ru-RU" dirty="0" err="1" smtClean="0">
                <a:solidFill>
                  <a:schemeClr val="bg1"/>
                </a:solidFill>
              </a:rPr>
              <a:t>је</a:t>
            </a:r>
            <a:r>
              <a:rPr lang="ru-RU" dirty="0" smtClean="0">
                <a:solidFill>
                  <a:schemeClr val="bg1"/>
                </a:solidFill>
              </a:rPr>
              <a:t> </a:t>
            </a:r>
            <a:r>
              <a:rPr lang="ru-RU" dirty="0" err="1">
                <a:solidFill>
                  <a:schemeClr val="bg1"/>
                </a:solidFill>
              </a:rPr>
              <a:t>гласачки</a:t>
            </a:r>
            <a:r>
              <a:rPr lang="ru-RU" dirty="0">
                <a:solidFill>
                  <a:schemeClr val="bg1"/>
                </a:solidFill>
              </a:rPr>
              <a:t> </a:t>
            </a:r>
            <a:r>
              <a:rPr lang="ru-RU" dirty="0" err="1" smtClean="0">
                <a:solidFill>
                  <a:schemeClr val="bg1"/>
                </a:solidFill>
              </a:rPr>
              <a:t>листић</a:t>
            </a:r>
            <a:r>
              <a:rPr lang="ru-RU" dirty="0" smtClean="0">
                <a:solidFill>
                  <a:schemeClr val="bg1"/>
                </a:solidFill>
              </a:rPr>
              <a:t> </a:t>
            </a:r>
            <a:r>
              <a:rPr lang="ru-RU" dirty="0" err="1" smtClean="0">
                <a:solidFill>
                  <a:schemeClr val="bg1"/>
                </a:solidFill>
              </a:rPr>
              <a:t>попуњен</a:t>
            </a:r>
            <a:r>
              <a:rPr lang="ru-RU" dirty="0" smtClean="0">
                <a:solidFill>
                  <a:schemeClr val="bg1"/>
                </a:solidFill>
              </a:rPr>
              <a:t> </a:t>
            </a:r>
            <a:r>
              <a:rPr lang="ru-RU" dirty="0">
                <a:solidFill>
                  <a:schemeClr val="bg1"/>
                </a:solidFill>
              </a:rPr>
              <a:t>и да </a:t>
            </a:r>
            <a:r>
              <a:rPr lang="ru-RU" dirty="0" smtClean="0">
                <a:solidFill>
                  <a:schemeClr val="bg1"/>
                </a:solidFill>
              </a:rPr>
              <a:t>га </a:t>
            </a:r>
            <a:r>
              <a:rPr lang="ru-RU" dirty="0" err="1">
                <a:solidFill>
                  <a:schemeClr val="bg1"/>
                </a:solidFill>
              </a:rPr>
              <a:t>тако</a:t>
            </a:r>
            <a:r>
              <a:rPr lang="ru-RU" dirty="0">
                <a:solidFill>
                  <a:schemeClr val="bg1"/>
                </a:solidFill>
              </a:rPr>
              <a:t> </a:t>
            </a:r>
            <a:r>
              <a:rPr lang="ru-RU" dirty="0" err="1" smtClean="0">
                <a:solidFill>
                  <a:schemeClr val="bg1"/>
                </a:solidFill>
              </a:rPr>
              <a:t>пресавијен</a:t>
            </a:r>
            <a:r>
              <a:rPr lang="ru-RU" dirty="0" smtClean="0">
                <a:solidFill>
                  <a:schemeClr val="bg1"/>
                </a:solidFill>
              </a:rPr>
              <a:t> </a:t>
            </a:r>
            <a:r>
              <a:rPr lang="ru-RU" dirty="0">
                <a:solidFill>
                  <a:schemeClr val="bg1"/>
                </a:solidFill>
              </a:rPr>
              <a:t>убаци у </a:t>
            </a:r>
            <a:r>
              <a:rPr lang="ru-RU" dirty="0" err="1" smtClean="0">
                <a:solidFill>
                  <a:schemeClr val="bg1"/>
                </a:solidFill>
              </a:rPr>
              <a:t>гласачку</a:t>
            </a:r>
            <a:r>
              <a:rPr lang="ru-RU" dirty="0" smtClean="0">
                <a:solidFill>
                  <a:schemeClr val="bg1"/>
                </a:solidFill>
              </a:rPr>
              <a:t> </a:t>
            </a:r>
            <a:r>
              <a:rPr lang="ru-RU" dirty="0">
                <a:solidFill>
                  <a:schemeClr val="bg1"/>
                </a:solidFill>
              </a:rPr>
              <a:t>кутију</a:t>
            </a:r>
          </a:p>
          <a:p>
            <a:r>
              <a:rPr lang="ru-RU" dirty="0" smtClean="0">
                <a:solidFill>
                  <a:schemeClr val="bg1"/>
                </a:solidFill>
              </a:rPr>
              <a:t>да </a:t>
            </a:r>
            <a:r>
              <a:rPr lang="ru-RU" dirty="0">
                <a:solidFill>
                  <a:schemeClr val="bg1"/>
                </a:solidFill>
              </a:rPr>
              <a:t>је гласање слободно и да нико нема право да га спречава и приморава да гласа, да га позива на одговорност због тога што јесте или није гласао или да од њега тражи да се изјасни зашто је и за кога је гласао</a:t>
            </a:r>
          </a:p>
          <a:p>
            <a:endParaRPr lang="en-US" dirty="0"/>
          </a:p>
        </p:txBody>
      </p:sp>
    </p:spTree>
    <p:extLst>
      <p:ext uri="{BB962C8B-B14F-4D97-AF65-F5344CB8AC3E}">
        <p14:creationId xmlns:p14="http://schemas.microsoft.com/office/powerpoint/2010/main" val="41093773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90954"/>
            <a:ext cx="10515600" cy="5286009"/>
          </a:xfrm>
        </p:spPr>
        <p:txBody>
          <a:bodyPr/>
          <a:lstStyle/>
          <a:p>
            <a:r>
              <a:rPr lang="ru-RU" dirty="0">
                <a:solidFill>
                  <a:schemeClr val="bg1"/>
                </a:solidFill>
              </a:rPr>
              <a:t>Пошто се обаве све претходне радње, </a:t>
            </a:r>
            <a:r>
              <a:rPr lang="ru-RU" dirty="0" err="1" smtClean="0">
                <a:solidFill>
                  <a:schemeClr val="bg1"/>
                </a:solidFill>
              </a:rPr>
              <a:t>бирачки</a:t>
            </a:r>
            <a:r>
              <a:rPr lang="ru-RU" dirty="0" smtClean="0">
                <a:solidFill>
                  <a:schemeClr val="bg1"/>
                </a:solidFill>
              </a:rPr>
              <a:t> одбор упућује бирача </a:t>
            </a:r>
            <a:r>
              <a:rPr lang="ru-RU" dirty="0">
                <a:solidFill>
                  <a:schemeClr val="bg1"/>
                </a:solidFill>
              </a:rPr>
              <a:t>да гласање обави иза паравана за гласање. </a:t>
            </a:r>
            <a:endParaRPr lang="ru-RU" dirty="0" smtClean="0">
              <a:solidFill>
                <a:schemeClr val="bg1"/>
              </a:solidFill>
            </a:endParaRP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1598" y="1974362"/>
            <a:ext cx="3524250" cy="248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34847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11200"/>
            <a:ext cx="10515600" cy="5465763"/>
          </a:xfrm>
        </p:spPr>
        <p:txBody>
          <a:bodyPr/>
          <a:lstStyle/>
          <a:p>
            <a:endParaRPr lang="ru-RU" dirty="0">
              <a:solidFill>
                <a:schemeClr val="bg1"/>
              </a:solidFill>
            </a:endParaRPr>
          </a:p>
          <a:p>
            <a:endParaRPr lang="ru-RU" dirty="0" smtClean="0">
              <a:solidFill>
                <a:schemeClr val="bg1"/>
              </a:solidFill>
            </a:endParaRPr>
          </a:p>
          <a:p>
            <a:endParaRPr lang="ru-RU" dirty="0">
              <a:solidFill>
                <a:schemeClr val="bg1"/>
              </a:solidFill>
            </a:endParaRPr>
          </a:p>
          <a:p>
            <a:endParaRPr lang="ru-RU" dirty="0" smtClean="0">
              <a:solidFill>
                <a:schemeClr val="bg1"/>
              </a:solidFill>
            </a:endParaRPr>
          </a:p>
          <a:p>
            <a:endParaRPr lang="ru-RU" dirty="0">
              <a:solidFill>
                <a:schemeClr val="bg1"/>
              </a:solidFill>
            </a:endParaRPr>
          </a:p>
          <a:p>
            <a:pPr marL="0" indent="0">
              <a:buNone/>
            </a:pPr>
            <a:r>
              <a:rPr lang="ru-RU" dirty="0" smtClean="0">
                <a:solidFill>
                  <a:schemeClr val="bg1"/>
                </a:solidFill>
              </a:rPr>
              <a:t>Важно</a:t>
            </a:r>
            <a:r>
              <a:rPr lang="ru-RU" dirty="0">
                <a:solidFill>
                  <a:schemeClr val="bg1"/>
                </a:solidFill>
              </a:rPr>
              <a:t>: </a:t>
            </a:r>
            <a:r>
              <a:rPr lang="ru-RU" dirty="0" smtClean="0">
                <a:solidFill>
                  <a:schemeClr val="bg1"/>
                </a:solidFill>
              </a:rPr>
              <a:t>У </a:t>
            </a:r>
            <a:r>
              <a:rPr lang="ru-RU" dirty="0">
                <a:solidFill>
                  <a:schemeClr val="bg1"/>
                </a:solidFill>
              </a:rPr>
              <a:t>случају да </a:t>
            </a:r>
            <a:r>
              <a:rPr lang="ru-RU" dirty="0" smtClean="0">
                <a:solidFill>
                  <a:schemeClr val="bg1"/>
                </a:solidFill>
              </a:rPr>
              <a:t> бирачки одбор посумња </a:t>
            </a:r>
            <a:r>
              <a:rPr lang="ru-RU" dirty="0">
                <a:solidFill>
                  <a:schemeClr val="bg1"/>
                </a:solidFill>
              </a:rPr>
              <a:t>или </a:t>
            </a:r>
            <a:r>
              <a:rPr lang="ru-RU" dirty="0" smtClean="0">
                <a:solidFill>
                  <a:schemeClr val="bg1"/>
                </a:solidFill>
              </a:rPr>
              <a:t>констатује </a:t>
            </a:r>
            <a:r>
              <a:rPr lang="ru-RU" dirty="0">
                <a:solidFill>
                  <a:schemeClr val="bg1"/>
                </a:solidFill>
              </a:rPr>
              <a:t>да неки бирач свој гласачки листић није убацио у гласачку кутију пре </a:t>
            </a:r>
            <a:r>
              <a:rPr lang="ru-RU" dirty="0">
                <a:solidFill>
                  <a:schemeClr val="bg1"/>
                </a:solidFill>
              </a:rPr>
              <a:t>напуштизборну комисију и да о томе сачини белешку. </a:t>
            </a:r>
          </a:p>
          <a:p>
            <a:pPr marL="0" indent="0">
              <a:buNone/>
            </a:pPr>
            <a:r>
              <a:rPr lang="ru-RU" dirty="0" smtClean="0">
                <a:solidFill>
                  <a:schemeClr val="bg1"/>
                </a:solidFill>
              </a:rPr>
              <a:t>ања </a:t>
            </a:r>
            <a:r>
              <a:rPr lang="ru-RU" dirty="0">
                <a:solidFill>
                  <a:schemeClr val="bg1"/>
                </a:solidFill>
              </a:rPr>
              <a:t>бирачког места, </a:t>
            </a:r>
            <a:r>
              <a:rPr lang="ru-RU" dirty="0" smtClean="0">
                <a:solidFill>
                  <a:schemeClr val="bg1"/>
                </a:solidFill>
              </a:rPr>
              <a:t>дужан је о </a:t>
            </a:r>
            <a:r>
              <a:rPr lang="ru-RU" dirty="0">
                <a:solidFill>
                  <a:schemeClr val="bg1"/>
                </a:solidFill>
              </a:rPr>
              <a:t>томе </a:t>
            </a:r>
            <a:r>
              <a:rPr lang="ru-RU" dirty="0" smtClean="0">
                <a:solidFill>
                  <a:schemeClr val="bg1"/>
                </a:solidFill>
              </a:rPr>
              <a:t>да обавести </a:t>
            </a:r>
            <a:r>
              <a:rPr lang="ru-RU" dirty="0">
                <a:solidFill>
                  <a:schemeClr val="bg1"/>
                </a:solidFill>
              </a:rPr>
              <a:t>полицију </a:t>
            </a:r>
            <a:r>
              <a:rPr lang="ru-RU" dirty="0" smtClean="0">
                <a:solidFill>
                  <a:schemeClr val="bg1"/>
                </a:solidFill>
              </a:rPr>
              <a:t>и</a:t>
            </a:r>
            <a:endParaRPr lang="en-US" dirty="0"/>
          </a:p>
        </p:txBody>
      </p:sp>
      <p:pic>
        <p:nvPicPr>
          <p:cNvPr id="4" name="Picture 3" descr="Adobe Systems"/>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4859780" y="600811"/>
            <a:ext cx="2826508" cy="2269639"/>
          </a:xfrm>
          <a:prstGeom prst="rect">
            <a:avLst/>
          </a:prstGeom>
          <a:noFill/>
          <a:ln>
            <a:noFill/>
          </a:ln>
        </p:spPr>
      </p:pic>
    </p:spTree>
    <p:extLst>
      <p:ext uri="{BB962C8B-B14F-4D97-AF65-F5344CB8AC3E}">
        <p14:creationId xmlns:p14="http://schemas.microsoft.com/office/powerpoint/2010/main" val="12544810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1644"/>
          </a:xfrm>
        </p:spPr>
        <p:txBody>
          <a:bodyPr/>
          <a:lstStyle/>
          <a:p>
            <a:r>
              <a:rPr lang="sr-Cyrl-RS" dirty="0">
                <a:solidFill>
                  <a:schemeClr val="bg1"/>
                </a:solidFill>
              </a:rPr>
              <a:t>Гласање ван бирачког места </a:t>
            </a:r>
            <a:endParaRPr lang="en-US" dirty="0">
              <a:solidFill>
                <a:schemeClr val="bg1"/>
              </a:solidFill>
            </a:endParaRPr>
          </a:p>
        </p:txBody>
      </p:sp>
      <p:sp>
        <p:nvSpPr>
          <p:cNvPr id="3" name="Content Placeholder 2"/>
          <p:cNvSpPr>
            <a:spLocks noGrp="1"/>
          </p:cNvSpPr>
          <p:nvPr>
            <p:ph idx="1"/>
          </p:nvPr>
        </p:nvSpPr>
        <p:spPr>
          <a:xfrm>
            <a:off x="838200" y="1625600"/>
            <a:ext cx="10515600" cy="4551363"/>
          </a:xfrm>
        </p:spPr>
        <p:txBody>
          <a:bodyPr>
            <a:normAutofit lnSpcReduction="10000"/>
          </a:bodyPr>
          <a:lstStyle/>
          <a:p>
            <a:r>
              <a:rPr lang="ru-RU" dirty="0">
                <a:solidFill>
                  <a:schemeClr val="bg1"/>
                </a:solidFill>
              </a:rPr>
              <a:t>Закон дозвољава могућност да бирач гласа ван бирачког места услед тешке болести, старости или инвалидитета. </a:t>
            </a:r>
          </a:p>
          <a:p>
            <a:r>
              <a:rPr lang="ru-RU" dirty="0">
                <a:solidFill>
                  <a:schemeClr val="bg1"/>
                </a:solidFill>
              </a:rPr>
              <a:t>Бирач који није у могућности да гласа на бирачком месту, о томе да жели да гласа мора да </a:t>
            </a:r>
            <a:r>
              <a:rPr lang="ru-RU" dirty="0" err="1">
                <a:solidFill>
                  <a:schemeClr val="bg1"/>
                </a:solidFill>
              </a:rPr>
              <a:t>обавести</a:t>
            </a:r>
            <a:r>
              <a:rPr lang="ru-RU" dirty="0">
                <a:solidFill>
                  <a:schemeClr val="bg1"/>
                </a:solidFill>
              </a:rPr>
              <a:t> </a:t>
            </a:r>
            <a:r>
              <a:rPr lang="ru-RU" dirty="0" err="1" smtClean="0">
                <a:solidFill>
                  <a:schemeClr val="bg1"/>
                </a:solidFill>
              </a:rPr>
              <a:t>изборну</a:t>
            </a:r>
            <a:r>
              <a:rPr lang="ru-RU" dirty="0" smtClean="0">
                <a:solidFill>
                  <a:schemeClr val="bg1"/>
                </a:solidFill>
              </a:rPr>
              <a:t> </a:t>
            </a:r>
            <a:r>
              <a:rPr lang="ru-RU" dirty="0">
                <a:solidFill>
                  <a:schemeClr val="bg1"/>
                </a:solidFill>
              </a:rPr>
              <a:t>комисију најраније 72 часа пре дана гласања а најкасније до 11.00 часова на дан гласања, односно бирачки одбор на дан гласања, најкасније до 11.00 часова. </a:t>
            </a:r>
            <a:endParaRPr lang="ru-RU" dirty="0" smtClean="0">
              <a:solidFill>
                <a:schemeClr val="bg1"/>
              </a:solidFill>
            </a:endParaRPr>
          </a:p>
          <a:p>
            <a:r>
              <a:rPr lang="ru-RU" dirty="0">
                <a:solidFill>
                  <a:schemeClr val="bg1"/>
                </a:solidFill>
              </a:rPr>
              <a:t>Гласање ван бирачког места спроводе повереници бирачког одбора - три члана или заменика члана бирачког одбора који су именовани на предлог различитих овлашћених предлагача од којих НАЈМАЊЕ ЈЕДАН мора бити представник опозиционе изборне листе.</a:t>
            </a:r>
          </a:p>
          <a:p>
            <a:endParaRPr lang="en-US" dirty="0"/>
          </a:p>
        </p:txBody>
      </p:sp>
    </p:spTree>
    <p:extLst>
      <p:ext uri="{BB962C8B-B14F-4D97-AF65-F5344CB8AC3E}">
        <p14:creationId xmlns:p14="http://schemas.microsoft.com/office/powerpoint/2010/main" val="30270867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42462"/>
            <a:ext cx="10515600" cy="5434501"/>
          </a:xfrm>
        </p:spPr>
        <p:txBody>
          <a:bodyPr>
            <a:normAutofit lnSpcReduction="10000"/>
          </a:bodyPr>
          <a:lstStyle/>
          <a:p>
            <a:pPr marL="0" indent="0">
              <a:buNone/>
            </a:pPr>
            <a:r>
              <a:rPr lang="ru-RU" dirty="0">
                <a:solidFill>
                  <a:schemeClr val="bg1"/>
                </a:solidFill>
              </a:rPr>
              <a:t>НАПОМЕНА: Уколико се за гласање ван бирачког места пријави велики број бирача, бирачки одбор може да одреди више тимова за спровођење гласања ван бирачког места како би се обезбедило да гласају сви пријављени бирачи. У том случају ће бирачки одбор, од </a:t>
            </a:r>
            <a:r>
              <a:rPr lang="ru-RU" dirty="0" err="1" smtClean="0">
                <a:solidFill>
                  <a:schemeClr val="bg1"/>
                </a:solidFill>
              </a:rPr>
              <a:t>изборне</a:t>
            </a:r>
            <a:r>
              <a:rPr lang="ru-RU" dirty="0" smtClean="0">
                <a:solidFill>
                  <a:schemeClr val="bg1"/>
                </a:solidFill>
              </a:rPr>
              <a:t> </a:t>
            </a:r>
            <a:r>
              <a:rPr lang="ru-RU" dirty="0">
                <a:solidFill>
                  <a:schemeClr val="bg1"/>
                </a:solidFill>
              </a:rPr>
              <a:t>комисије затражити </a:t>
            </a:r>
            <a:r>
              <a:rPr lang="ru-RU" dirty="0" err="1">
                <a:solidFill>
                  <a:schemeClr val="bg1"/>
                </a:solidFill>
              </a:rPr>
              <a:t>додатне</a:t>
            </a:r>
            <a:r>
              <a:rPr lang="ru-RU" dirty="0">
                <a:solidFill>
                  <a:schemeClr val="bg1"/>
                </a:solidFill>
              </a:rPr>
              <a:t> </a:t>
            </a:r>
            <a:r>
              <a:rPr lang="ru-RU" dirty="0" err="1" smtClean="0">
                <a:solidFill>
                  <a:schemeClr val="bg1"/>
                </a:solidFill>
              </a:rPr>
              <a:t>спрејове</a:t>
            </a:r>
            <a:r>
              <a:rPr lang="ru-RU" dirty="0">
                <a:solidFill>
                  <a:schemeClr val="bg1"/>
                </a:solidFill>
              </a:rPr>
              <a:t>, УВ лампе и збирне изборне листе кандидата за </a:t>
            </a:r>
            <a:r>
              <a:rPr lang="ru-RU" dirty="0" err="1" smtClean="0">
                <a:solidFill>
                  <a:schemeClr val="bg1"/>
                </a:solidFill>
              </a:rPr>
              <a:t>одборнике</a:t>
            </a:r>
            <a:r>
              <a:rPr lang="ru-RU" dirty="0" smtClean="0">
                <a:solidFill>
                  <a:schemeClr val="bg1"/>
                </a:solidFill>
              </a:rPr>
              <a:t>. </a:t>
            </a:r>
          </a:p>
          <a:p>
            <a:r>
              <a:rPr lang="ru-RU" dirty="0">
                <a:solidFill>
                  <a:schemeClr val="bg1"/>
                </a:solidFill>
              </a:rPr>
              <a:t>Пре одласка код бирача</a:t>
            </a:r>
            <a:r>
              <a:rPr lang="ru-RU" dirty="0" smtClean="0">
                <a:solidFill>
                  <a:schemeClr val="bg1"/>
                </a:solidFill>
              </a:rPr>
              <a:t>, бирачки одбор </a:t>
            </a:r>
            <a:r>
              <a:rPr lang="ru-RU" dirty="0">
                <a:solidFill>
                  <a:schemeClr val="bg1"/>
                </a:solidFill>
              </a:rPr>
              <a:t>треба да </a:t>
            </a:r>
            <a:r>
              <a:rPr lang="ru-RU" dirty="0" smtClean="0">
                <a:solidFill>
                  <a:schemeClr val="bg1"/>
                </a:solidFill>
              </a:rPr>
              <a:t>провери </a:t>
            </a:r>
            <a:r>
              <a:rPr lang="ru-RU" dirty="0">
                <a:solidFill>
                  <a:schemeClr val="bg1"/>
                </a:solidFill>
              </a:rPr>
              <a:t>да ли су пријављени бирачи уписани у </a:t>
            </a:r>
            <a:r>
              <a:rPr lang="ru-RU" dirty="0" smtClean="0">
                <a:solidFill>
                  <a:schemeClr val="bg1"/>
                </a:solidFill>
              </a:rPr>
              <a:t>извод </a:t>
            </a:r>
            <a:r>
              <a:rPr lang="ru-RU" dirty="0">
                <a:solidFill>
                  <a:schemeClr val="bg1"/>
                </a:solidFill>
              </a:rPr>
              <a:t>из бирачког списка, као и да ли се пријављени бирачи налазе на подручју које обухвата бирачко место. </a:t>
            </a:r>
            <a:endParaRPr lang="ru-RU" dirty="0" smtClean="0">
              <a:solidFill>
                <a:schemeClr val="bg1"/>
              </a:solidFill>
            </a:endParaRPr>
          </a:p>
          <a:p>
            <a:pPr marL="0" indent="0">
              <a:buNone/>
            </a:pPr>
            <a:r>
              <a:rPr lang="ru-RU" dirty="0">
                <a:solidFill>
                  <a:schemeClr val="bg1"/>
                </a:solidFill>
              </a:rPr>
              <a:t>ВАЖНО: Приликом провере да ли је бирач уписан у </a:t>
            </a:r>
            <a:r>
              <a:rPr lang="ru-RU" dirty="0" smtClean="0">
                <a:solidFill>
                  <a:schemeClr val="bg1"/>
                </a:solidFill>
              </a:rPr>
              <a:t>извод </a:t>
            </a:r>
            <a:r>
              <a:rPr lang="ru-RU" dirty="0">
                <a:solidFill>
                  <a:schemeClr val="bg1"/>
                </a:solidFill>
              </a:rPr>
              <a:t>из бирачког списка, </a:t>
            </a:r>
            <a:r>
              <a:rPr lang="ru-RU" dirty="0" smtClean="0">
                <a:solidFill>
                  <a:schemeClr val="bg1"/>
                </a:solidFill>
              </a:rPr>
              <a:t>бирачки одбор не сме да </a:t>
            </a:r>
            <a:r>
              <a:rPr lang="ru-RU" dirty="0" err="1" smtClean="0">
                <a:solidFill>
                  <a:schemeClr val="bg1"/>
                </a:solidFill>
              </a:rPr>
              <a:t>заокружи</a:t>
            </a:r>
            <a:r>
              <a:rPr lang="ru-RU" dirty="0" smtClean="0">
                <a:solidFill>
                  <a:schemeClr val="bg1"/>
                </a:solidFill>
              </a:rPr>
              <a:t> </a:t>
            </a:r>
            <a:r>
              <a:rPr lang="ru-RU" dirty="0" err="1" smtClean="0">
                <a:solidFill>
                  <a:schemeClr val="bg1"/>
                </a:solidFill>
              </a:rPr>
              <a:t>редни</a:t>
            </a:r>
            <a:r>
              <a:rPr lang="ru-RU" dirty="0" smtClean="0">
                <a:solidFill>
                  <a:schemeClr val="bg1"/>
                </a:solidFill>
              </a:rPr>
              <a:t> </a:t>
            </a:r>
            <a:r>
              <a:rPr lang="ru-RU" dirty="0" err="1" smtClean="0">
                <a:solidFill>
                  <a:schemeClr val="bg1"/>
                </a:solidFill>
              </a:rPr>
              <a:t>број</a:t>
            </a:r>
            <a:r>
              <a:rPr lang="ru-RU" dirty="0" smtClean="0">
                <a:solidFill>
                  <a:schemeClr val="bg1"/>
                </a:solidFill>
              </a:rPr>
              <a:t> </a:t>
            </a:r>
            <a:r>
              <a:rPr lang="ru-RU" dirty="0">
                <a:solidFill>
                  <a:schemeClr val="bg1"/>
                </a:solidFill>
              </a:rPr>
              <a:t>под </a:t>
            </a:r>
            <a:r>
              <a:rPr lang="ru-RU" dirty="0" err="1" smtClean="0">
                <a:solidFill>
                  <a:schemeClr val="bg1"/>
                </a:solidFill>
              </a:rPr>
              <a:t>којима</a:t>
            </a:r>
            <a:r>
              <a:rPr lang="ru-RU" dirty="0" smtClean="0">
                <a:solidFill>
                  <a:schemeClr val="bg1"/>
                </a:solidFill>
              </a:rPr>
              <a:t> </a:t>
            </a:r>
            <a:r>
              <a:rPr lang="ru-RU" dirty="0" err="1" smtClean="0">
                <a:solidFill>
                  <a:schemeClr val="bg1"/>
                </a:solidFill>
              </a:rPr>
              <a:t>је</a:t>
            </a:r>
            <a:r>
              <a:rPr lang="ru-RU" dirty="0" smtClean="0">
                <a:solidFill>
                  <a:schemeClr val="bg1"/>
                </a:solidFill>
              </a:rPr>
              <a:t> </a:t>
            </a:r>
            <a:r>
              <a:rPr lang="ru-RU" dirty="0" err="1" smtClean="0">
                <a:solidFill>
                  <a:schemeClr val="bg1"/>
                </a:solidFill>
              </a:rPr>
              <a:t>бирач</a:t>
            </a:r>
            <a:r>
              <a:rPr lang="ru-RU" dirty="0" smtClean="0">
                <a:solidFill>
                  <a:schemeClr val="bg1"/>
                </a:solidFill>
              </a:rPr>
              <a:t> </a:t>
            </a:r>
            <a:r>
              <a:rPr lang="ru-RU" dirty="0">
                <a:solidFill>
                  <a:schemeClr val="bg1"/>
                </a:solidFill>
              </a:rPr>
              <a:t>уписани у извод, нити да </a:t>
            </a:r>
            <a:r>
              <a:rPr lang="ru-RU" dirty="0" err="1" smtClean="0">
                <a:solidFill>
                  <a:schemeClr val="bg1"/>
                </a:solidFill>
              </a:rPr>
              <a:t>упише</a:t>
            </a:r>
            <a:r>
              <a:rPr lang="ru-RU" dirty="0" smtClean="0">
                <a:solidFill>
                  <a:schemeClr val="bg1"/>
                </a:solidFill>
              </a:rPr>
              <a:t> </a:t>
            </a:r>
            <a:r>
              <a:rPr lang="ru-RU" dirty="0" err="1" smtClean="0">
                <a:solidFill>
                  <a:schemeClr val="bg1"/>
                </a:solidFill>
              </a:rPr>
              <a:t>напомену</a:t>
            </a:r>
            <a:r>
              <a:rPr lang="ru-RU" dirty="0" smtClean="0">
                <a:solidFill>
                  <a:schemeClr val="bg1"/>
                </a:solidFill>
              </a:rPr>
              <a:t> </a:t>
            </a:r>
            <a:r>
              <a:rPr lang="ru-RU" dirty="0">
                <a:solidFill>
                  <a:schemeClr val="bg1"/>
                </a:solidFill>
              </a:rPr>
              <a:t>да </a:t>
            </a:r>
            <a:r>
              <a:rPr lang="ru-RU" dirty="0" err="1" smtClean="0">
                <a:solidFill>
                  <a:schemeClr val="bg1"/>
                </a:solidFill>
              </a:rPr>
              <a:t>је</a:t>
            </a:r>
            <a:r>
              <a:rPr lang="ru-RU" dirty="0" smtClean="0">
                <a:solidFill>
                  <a:schemeClr val="bg1"/>
                </a:solidFill>
              </a:rPr>
              <a:t> </a:t>
            </a:r>
            <a:r>
              <a:rPr lang="ru-RU" dirty="0" err="1" smtClean="0">
                <a:solidFill>
                  <a:schemeClr val="bg1"/>
                </a:solidFill>
              </a:rPr>
              <a:t>бирач</a:t>
            </a:r>
            <a:r>
              <a:rPr lang="ru-RU" dirty="0" smtClean="0">
                <a:solidFill>
                  <a:schemeClr val="bg1"/>
                </a:solidFill>
              </a:rPr>
              <a:t> </a:t>
            </a:r>
            <a:r>
              <a:rPr lang="ru-RU" dirty="0" err="1" smtClean="0">
                <a:solidFill>
                  <a:schemeClr val="bg1"/>
                </a:solidFill>
              </a:rPr>
              <a:t>гласао</a:t>
            </a:r>
            <a:r>
              <a:rPr lang="ru-RU" dirty="0" smtClean="0">
                <a:solidFill>
                  <a:schemeClr val="bg1"/>
                </a:solidFill>
              </a:rPr>
              <a:t> </a:t>
            </a:r>
            <a:r>
              <a:rPr lang="ru-RU" dirty="0">
                <a:solidFill>
                  <a:schemeClr val="bg1"/>
                </a:solidFill>
              </a:rPr>
              <a:t>ван бирачког места. </a:t>
            </a:r>
            <a:endParaRPr lang="en-US" dirty="0">
              <a:solidFill>
                <a:schemeClr val="bg1"/>
              </a:solidFill>
            </a:endParaRPr>
          </a:p>
        </p:txBody>
      </p:sp>
    </p:spTree>
    <p:extLst>
      <p:ext uri="{BB962C8B-B14F-4D97-AF65-F5344CB8AC3E}">
        <p14:creationId xmlns:p14="http://schemas.microsoft.com/office/powerpoint/2010/main" val="22688159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00185"/>
            <a:ext cx="10515600" cy="5676778"/>
          </a:xfrm>
        </p:spPr>
        <p:txBody>
          <a:bodyPr/>
          <a:lstStyle/>
          <a:p>
            <a:endParaRPr lang="ru-RU" sz="2100" dirty="0" smtClean="0">
              <a:solidFill>
                <a:schemeClr val="bg1"/>
              </a:solidFill>
            </a:endParaRPr>
          </a:p>
          <a:p>
            <a:endParaRPr lang="ru-RU" sz="2100" dirty="0">
              <a:solidFill>
                <a:schemeClr val="bg1"/>
              </a:solidFill>
            </a:endParaRPr>
          </a:p>
          <a:p>
            <a:endParaRPr lang="ru-RU" sz="2100" dirty="0" smtClean="0">
              <a:solidFill>
                <a:schemeClr val="bg1"/>
              </a:solidFill>
            </a:endParaRPr>
          </a:p>
          <a:p>
            <a:endParaRPr lang="ru-RU" sz="2100" dirty="0">
              <a:solidFill>
                <a:schemeClr val="bg1"/>
              </a:solidFill>
            </a:endParaRPr>
          </a:p>
          <a:p>
            <a:r>
              <a:rPr lang="ru-RU" sz="2100" dirty="0" smtClean="0">
                <a:solidFill>
                  <a:schemeClr val="bg1"/>
                </a:solidFill>
              </a:rPr>
              <a:t>Пре </a:t>
            </a:r>
            <a:r>
              <a:rPr lang="ru-RU" sz="2100" dirty="0">
                <a:solidFill>
                  <a:schemeClr val="bg1"/>
                </a:solidFill>
              </a:rPr>
              <a:t>одласка код </a:t>
            </a:r>
            <a:r>
              <a:rPr lang="ru-RU" sz="2100" dirty="0" smtClean="0">
                <a:solidFill>
                  <a:schemeClr val="bg1"/>
                </a:solidFill>
              </a:rPr>
              <a:t>бирача бирачки одбор </a:t>
            </a:r>
            <a:r>
              <a:rPr lang="ru-RU" sz="2100" dirty="0" err="1" smtClean="0">
                <a:solidFill>
                  <a:schemeClr val="bg1"/>
                </a:solidFill>
              </a:rPr>
              <a:t>попуњава</a:t>
            </a:r>
            <a:r>
              <a:rPr lang="ru-RU" sz="2100" dirty="0" smtClean="0">
                <a:solidFill>
                  <a:schemeClr val="bg1"/>
                </a:solidFill>
              </a:rPr>
              <a:t> </a:t>
            </a:r>
            <a:r>
              <a:rPr lang="ru-RU" sz="2100" dirty="0" err="1" smtClean="0">
                <a:solidFill>
                  <a:schemeClr val="bg1"/>
                </a:solidFill>
              </a:rPr>
              <a:t>потврду</a:t>
            </a:r>
            <a:r>
              <a:rPr lang="ru-RU" sz="2100" dirty="0" smtClean="0">
                <a:solidFill>
                  <a:schemeClr val="bg1"/>
                </a:solidFill>
              </a:rPr>
              <a:t> </a:t>
            </a:r>
            <a:r>
              <a:rPr lang="ru-RU" sz="2100" dirty="0">
                <a:solidFill>
                  <a:schemeClr val="bg1"/>
                </a:solidFill>
              </a:rPr>
              <a:t>о изборном праву за гласање ван бирачког места. </a:t>
            </a:r>
            <a:r>
              <a:rPr lang="ru-RU" sz="2100" dirty="0" err="1" smtClean="0">
                <a:solidFill>
                  <a:schemeClr val="bg1"/>
                </a:solidFill>
              </a:rPr>
              <a:t>Потврду</a:t>
            </a:r>
            <a:r>
              <a:rPr lang="ru-RU" sz="2100" dirty="0" smtClean="0">
                <a:solidFill>
                  <a:schemeClr val="bg1"/>
                </a:solidFill>
              </a:rPr>
              <a:t> </a:t>
            </a:r>
            <a:r>
              <a:rPr lang="ru-RU" sz="2100" dirty="0">
                <a:solidFill>
                  <a:schemeClr val="bg1"/>
                </a:solidFill>
              </a:rPr>
              <a:t>мора да потпише </a:t>
            </a:r>
            <a:r>
              <a:rPr lang="ru-RU" sz="2100" dirty="0" smtClean="0">
                <a:solidFill>
                  <a:schemeClr val="bg1"/>
                </a:solidFill>
              </a:rPr>
              <a:t>председник бирачког </a:t>
            </a:r>
            <a:r>
              <a:rPr lang="ru-RU" sz="2100" dirty="0">
                <a:solidFill>
                  <a:schemeClr val="bg1"/>
                </a:solidFill>
              </a:rPr>
              <a:t>одбора. </a:t>
            </a:r>
          </a:p>
          <a:p>
            <a:endParaRPr lang="en-US" dirty="0"/>
          </a:p>
        </p:txBody>
      </p:sp>
    </p:spTree>
    <p:extLst>
      <p:ext uri="{BB962C8B-B14F-4D97-AF65-F5344CB8AC3E}">
        <p14:creationId xmlns:p14="http://schemas.microsoft.com/office/powerpoint/2010/main" val="9531067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08000"/>
            <a:ext cx="10515600" cy="5668963"/>
          </a:xfrm>
        </p:spPr>
        <p:txBody>
          <a:bodyPr>
            <a:normAutofit fontScale="92500" lnSpcReduction="10000"/>
          </a:bodyPr>
          <a:lstStyle/>
          <a:p>
            <a:pPr marL="0" indent="0">
              <a:buNone/>
            </a:pPr>
            <a:r>
              <a:rPr lang="ru-RU" dirty="0">
                <a:solidFill>
                  <a:schemeClr val="bg1"/>
                </a:solidFill>
              </a:rPr>
              <a:t>За потребе спровођења гласања ван бирачког места, </a:t>
            </a:r>
            <a:r>
              <a:rPr lang="ru-RU" dirty="0" smtClean="0">
                <a:solidFill>
                  <a:schemeClr val="bg1"/>
                </a:solidFill>
              </a:rPr>
              <a:t>бирачки одбор је дужан да припреми </a:t>
            </a:r>
            <a:r>
              <a:rPr lang="ru-RU" dirty="0">
                <a:solidFill>
                  <a:schemeClr val="bg1"/>
                </a:solidFill>
              </a:rPr>
              <a:t>следећи изборни материјал: </a:t>
            </a:r>
          </a:p>
          <a:p>
            <a:r>
              <a:rPr lang="ru-RU" dirty="0" smtClean="0">
                <a:solidFill>
                  <a:schemeClr val="bg1"/>
                </a:solidFill>
              </a:rPr>
              <a:t>Збирну </a:t>
            </a:r>
            <a:r>
              <a:rPr lang="ru-RU" dirty="0">
                <a:solidFill>
                  <a:schemeClr val="bg1"/>
                </a:solidFill>
              </a:rPr>
              <a:t>изборну листу </a:t>
            </a:r>
            <a:endParaRPr lang="ru-RU" dirty="0" smtClean="0">
              <a:solidFill>
                <a:schemeClr val="bg1"/>
              </a:solidFill>
            </a:endParaRPr>
          </a:p>
          <a:p>
            <a:r>
              <a:rPr lang="ru-RU" dirty="0" smtClean="0">
                <a:solidFill>
                  <a:schemeClr val="bg1"/>
                </a:solidFill>
              </a:rPr>
              <a:t>УВ </a:t>
            </a:r>
            <a:r>
              <a:rPr lang="ru-RU" dirty="0">
                <a:solidFill>
                  <a:schemeClr val="bg1"/>
                </a:solidFill>
              </a:rPr>
              <a:t>лампу</a:t>
            </a:r>
          </a:p>
          <a:p>
            <a:r>
              <a:rPr lang="ru-RU" dirty="0" smtClean="0">
                <a:solidFill>
                  <a:schemeClr val="bg1"/>
                </a:solidFill>
              </a:rPr>
              <a:t>Спреј </a:t>
            </a:r>
            <a:r>
              <a:rPr lang="ru-RU" dirty="0">
                <a:solidFill>
                  <a:schemeClr val="bg1"/>
                </a:solidFill>
              </a:rPr>
              <a:t>за обележавање прста бирача </a:t>
            </a:r>
          </a:p>
          <a:p>
            <a:r>
              <a:rPr lang="ru-RU" dirty="0" err="1" smtClean="0">
                <a:solidFill>
                  <a:schemeClr val="bg1"/>
                </a:solidFill>
              </a:rPr>
              <a:t>Попуњену</a:t>
            </a:r>
            <a:r>
              <a:rPr lang="ru-RU" dirty="0" smtClean="0">
                <a:solidFill>
                  <a:schemeClr val="bg1"/>
                </a:solidFill>
              </a:rPr>
              <a:t> </a:t>
            </a:r>
            <a:r>
              <a:rPr lang="ru-RU" dirty="0" err="1" smtClean="0">
                <a:solidFill>
                  <a:schemeClr val="bg1"/>
                </a:solidFill>
              </a:rPr>
              <a:t>потврду</a:t>
            </a:r>
            <a:r>
              <a:rPr lang="ru-RU" dirty="0" smtClean="0">
                <a:solidFill>
                  <a:schemeClr val="bg1"/>
                </a:solidFill>
              </a:rPr>
              <a:t> </a:t>
            </a:r>
            <a:r>
              <a:rPr lang="ru-RU" dirty="0">
                <a:solidFill>
                  <a:schemeClr val="bg1"/>
                </a:solidFill>
              </a:rPr>
              <a:t>о изборном праву за гласање ван бирачког места за све </a:t>
            </a:r>
            <a:r>
              <a:rPr lang="ru-RU" dirty="0" err="1">
                <a:solidFill>
                  <a:schemeClr val="bg1"/>
                </a:solidFill>
              </a:rPr>
              <a:t>бираче</a:t>
            </a:r>
            <a:r>
              <a:rPr lang="ru-RU" dirty="0">
                <a:solidFill>
                  <a:schemeClr val="bg1"/>
                </a:solidFill>
              </a:rPr>
              <a:t> </a:t>
            </a:r>
            <a:endParaRPr lang="ru-RU" dirty="0" smtClean="0">
              <a:solidFill>
                <a:schemeClr val="bg1"/>
              </a:solidFill>
            </a:endParaRPr>
          </a:p>
          <a:p>
            <a:r>
              <a:rPr lang="ru-RU" dirty="0" err="1" smtClean="0">
                <a:solidFill>
                  <a:schemeClr val="bg1"/>
                </a:solidFill>
              </a:rPr>
              <a:t>Потребан</a:t>
            </a:r>
            <a:r>
              <a:rPr lang="ru-RU" dirty="0" smtClean="0">
                <a:solidFill>
                  <a:schemeClr val="bg1"/>
                </a:solidFill>
              </a:rPr>
              <a:t> </a:t>
            </a:r>
            <a:r>
              <a:rPr lang="ru-RU" dirty="0">
                <a:solidFill>
                  <a:schemeClr val="bg1"/>
                </a:solidFill>
              </a:rPr>
              <a:t>број </a:t>
            </a:r>
            <a:r>
              <a:rPr lang="ru-RU" dirty="0" err="1">
                <a:solidFill>
                  <a:schemeClr val="bg1"/>
                </a:solidFill>
              </a:rPr>
              <a:t>гласачких</a:t>
            </a:r>
            <a:r>
              <a:rPr lang="ru-RU" dirty="0">
                <a:solidFill>
                  <a:schemeClr val="bg1"/>
                </a:solidFill>
              </a:rPr>
              <a:t> </a:t>
            </a:r>
            <a:r>
              <a:rPr lang="ru-RU" dirty="0" err="1" smtClean="0">
                <a:solidFill>
                  <a:schemeClr val="bg1"/>
                </a:solidFill>
              </a:rPr>
              <a:t>листића</a:t>
            </a:r>
            <a:endParaRPr lang="ru-RU" dirty="0">
              <a:solidFill>
                <a:schemeClr val="bg1"/>
              </a:solidFill>
            </a:endParaRPr>
          </a:p>
          <a:p>
            <a:r>
              <a:rPr lang="ru-RU" dirty="0" smtClean="0">
                <a:solidFill>
                  <a:schemeClr val="bg1"/>
                </a:solidFill>
              </a:rPr>
              <a:t>Потребан </a:t>
            </a:r>
            <a:r>
              <a:rPr lang="ru-RU" dirty="0">
                <a:solidFill>
                  <a:schemeClr val="bg1"/>
                </a:solidFill>
              </a:rPr>
              <a:t>број </a:t>
            </a:r>
            <a:r>
              <a:rPr lang="ru-RU" dirty="0" err="1">
                <a:solidFill>
                  <a:schemeClr val="bg1"/>
                </a:solidFill>
              </a:rPr>
              <a:t>коверата</a:t>
            </a:r>
            <a:r>
              <a:rPr lang="ru-RU" dirty="0">
                <a:solidFill>
                  <a:schemeClr val="bg1"/>
                </a:solidFill>
              </a:rPr>
              <a:t> </a:t>
            </a:r>
            <a:r>
              <a:rPr lang="ru-RU" dirty="0" smtClean="0">
                <a:solidFill>
                  <a:schemeClr val="bg1"/>
                </a:solidFill>
              </a:rPr>
              <a:t>у </a:t>
            </a:r>
            <a:r>
              <a:rPr lang="ru-RU" dirty="0">
                <a:solidFill>
                  <a:schemeClr val="bg1"/>
                </a:solidFill>
              </a:rPr>
              <a:t>које бирачи треба да ставе </a:t>
            </a:r>
            <a:r>
              <a:rPr lang="ru-RU" dirty="0" err="1" smtClean="0">
                <a:solidFill>
                  <a:schemeClr val="bg1"/>
                </a:solidFill>
              </a:rPr>
              <a:t>свој</a:t>
            </a:r>
            <a:r>
              <a:rPr lang="ru-RU" dirty="0" smtClean="0">
                <a:solidFill>
                  <a:schemeClr val="bg1"/>
                </a:solidFill>
              </a:rPr>
              <a:t> </a:t>
            </a:r>
            <a:r>
              <a:rPr lang="ru-RU" dirty="0" err="1" smtClean="0">
                <a:solidFill>
                  <a:schemeClr val="bg1"/>
                </a:solidFill>
              </a:rPr>
              <a:t>гласачки</a:t>
            </a:r>
            <a:r>
              <a:rPr lang="ru-RU" dirty="0" smtClean="0">
                <a:solidFill>
                  <a:schemeClr val="bg1"/>
                </a:solidFill>
              </a:rPr>
              <a:t> </a:t>
            </a:r>
            <a:r>
              <a:rPr lang="ru-RU" dirty="0" err="1" smtClean="0">
                <a:solidFill>
                  <a:schemeClr val="bg1"/>
                </a:solidFill>
              </a:rPr>
              <a:t>листић</a:t>
            </a:r>
            <a:r>
              <a:rPr lang="ru-RU" dirty="0" smtClean="0">
                <a:solidFill>
                  <a:schemeClr val="bg1"/>
                </a:solidFill>
              </a:rPr>
              <a:t>, </a:t>
            </a:r>
            <a:r>
              <a:rPr lang="ru-RU" dirty="0">
                <a:solidFill>
                  <a:schemeClr val="bg1"/>
                </a:solidFill>
              </a:rPr>
              <a:t>пошто гласају </a:t>
            </a:r>
          </a:p>
          <a:p>
            <a:r>
              <a:rPr lang="ru-RU" dirty="0" smtClean="0">
                <a:solidFill>
                  <a:schemeClr val="bg1"/>
                </a:solidFill>
              </a:rPr>
              <a:t>Потребан </a:t>
            </a:r>
            <a:r>
              <a:rPr lang="ru-RU" dirty="0">
                <a:solidFill>
                  <a:schemeClr val="bg1"/>
                </a:solidFill>
              </a:rPr>
              <a:t>број </a:t>
            </a:r>
            <a:r>
              <a:rPr lang="ru-RU" dirty="0" err="1">
                <a:solidFill>
                  <a:schemeClr val="bg1"/>
                </a:solidFill>
              </a:rPr>
              <a:t>коверата</a:t>
            </a:r>
            <a:r>
              <a:rPr lang="ru-RU" dirty="0">
                <a:solidFill>
                  <a:schemeClr val="bg1"/>
                </a:solidFill>
              </a:rPr>
              <a:t> </a:t>
            </a:r>
            <a:r>
              <a:rPr lang="ru-RU" dirty="0" smtClean="0">
                <a:solidFill>
                  <a:schemeClr val="bg1"/>
                </a:solidFill>
              </a:rPr>
              <a:t>у </a:t>
            </a:r>
            <a:r>
              <a:rPr lang="ru-RU" dirty="0">
                <a:solidFill>
                  <a:schemeClr val="bg1"/>
                </a:solidFill>
              </a:rPr>
              <a:t>које повереници бирачког одбора треба да ставе посебан коверат са гласачким листићем и потписану потврду о изборном праву за гласање ван бирачког места </a:t>
            </a:r>
          </a:p>
          <a:p>
            <a:r>
              <a:rPr lang="ru-RU" dirty="0" smtClean="0">
                <a:solidFill>
                  <a:schemeClr val="bg1"/>
                </a:solidFill>
              </a:rPr>
              <a:t>Прибор </a:t>
            </a:r>
            <a:r>
              <a:rPr lang="ru-RU" dirty="0">
                <a:solidFill>
                  <a:schemeClr val="bg1"/>
                </a:solidFill>
              </a:rPr>
              <a:t>за писање и налепнице за печаћење коверата</a:t>
            </a:r>
            <a:r>
              <a:rPr lang="ru-RU" dirty="0"/>
              <a:t> </a:t>
            </a:r>
          </a:p>
          <a:p>
            <a:endParaRPr lang="en-US" dirty="0"/>
          </a:p>
        </p:txBody>
      </p:sp>
    </p:spTree>
    <p:extLst>
      <p:ext uri="{BB962C8B-B14F-4D97-AF65-F5344CB8AC3E}">
        <p14:creationId xmlns:p14="http://schemas.microsoft.com/office/powerpoint/2010/main" val="23529262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42462"/>
            <a:ext cx="10515600" cy="5434501"/>
          </a:xfrm>
        </p:spPr>
        <p:txBody>
          <a:bodyPr/>
          <a:lstStyle/>
          <a:p>
            <a:r>
              <a:rPr lang="ru-RU" dirty="0">
                <a:solidFill>
                  <a:schemeClr val="bg1"/>
                </a:solidFill>
              </a:rPr>
              <a:t>По доласку код бирача, </a:t>
            </a:r>
            <a:r>
              <a:rPr lang="ru-RU" dirty="0" smtClean="0">
                <a:solidFill>
                  <a:schemeClr val="bg1"/>
                </a:solidFill>
              </a:rPr>
              <a:t>повереници </a:t>
            </a:r>
            <a:r>
              <a:rPr lang="ru-RU" dirty="0" err="1" smtClean="0">
                <a:solidFill>
                  <a:schemeClr val="bg1"/>
                </a:solidFill>
              </a:rPr>
              <a:t>бирачког</a:t>
            </a:r>
            <a:r>
              <a:rPr lang="ru-RU" dirty="0" smtClean="0">
                <a:solidFill>
                  <a:schemeClr val="bg1"/>
                </a:solidFill>
              </a:rPr>
              <a:t> </a:t>
            </a:r>
            <a:r>
              <a:rPr lang="ru-RU" dirty="0" err="1" smtClean="0">
                <a:solidFill>
                  <a:schemeClr val="bg1"/>
                </a:solidFill>
              </a:rPr>
              <a:t>одбора</a:t>
            </a:r>
            <a:r>
              <a:rPr lang="ru-RU" dirty="0" smtClean="0">
                <a:solidFill>
                  <a:schemeClr val="bg1"/>
                </a:solidFill>
              </a:rPr>
              <a:t> </a:t>
            </a:r>
            <a:r>
              <a:rPr lang="ru-RU" dirty="0" err="1" smtClean="0">
                <a:solidFill>
                  <a:schemeClr val="bg1"/>
                </a:solidFill>
              </a:rPr>
              <a:t>прво</a:t>
            </a:r>
            <a:r>
              <a:rPr lang="ru-RU" dirty="0" smtClean="0">
                <a:solidFill>
                  <a:schemeClr val="bg1"/>
                </a:solidFill>
              </a:rPr>
              <a:t> </a:t>
            </a:r>
            <a:r>
              <a:rPr lang="ru-RU" dirty="0" err="1" smtClean="0">
                <a:solidFill>
                  <a:schemeClr val="bg1"/>
                </a:solidFill>
              </a:rPr>
              <a:t>утврђују</a:t>
            </a:r>
            <a:r>
              <a:rPr lang="ru-RU" dirty="0" smtClean="0">
                <a:solidFill>
                  <a:schemeClr val="bg1"/>
                </a:solidFill>
              </a:rPr>
              <a:t> идентитет </a:t>
            </a:r>
            <a:r>
              <a:rPr lang="ru-RU" dirty="0">
                <a:solidFill>
                  <a:schemeClr val="bg1"/>
                </a:solidFill>
              </a:rPr>
              <a:t>бирача на исти начин као приликом гласања на бирачком месту, а потом, УВ-лампом </a:t>
            </a:r>
            <a:r>
              <a:rPr lang="ru-RU" dirty="0" smtClean="0">
                <a:solidFill>
                  <a:schemeClr val="bg1"/>
                </a:solidFill>
              </a:rPr>
              <a:t>проверавају </a:t>
            </a:r>
            <a:r>
              <a:rPr lang="ru-RU" dirty="0">
                <a:solidFill>
                  <a:schemeClr val="bg1"/>
                </a:solidFill>
              </a:rPr>
              <a:t>да ли је бирач већ </a:t>
            </a:r>
            <a:r>
              <a:rPr lang="ru-RU" dirty="0" smtClean="0">
                <a:solidFill>
                  <a:schemeClr val="bg1"/>
                </a:solidFill>
              </a:rPr>
              <a:t>гласао</a:t>
            </a:r>
            <a:r>
              <a:rPr lang="ru-RU" dirty="0">
                <a:solidFill>
                  <a:schemeClr val="bg1"/>
                </a:solidFill>
              </a:rPr>
              <a:t>. </a:t>
            </a:r>
            <a:endParaRPr lang="ru-RU" dirty="0" smtClean="0">
              <a:solidFill>
                <a:schemeClr val="bg1"/>
              </a:solidFill>
            </a:endParaRPr>
          </a:p>
          <a:p>
            <a:r>
              <a:rPr lang="ru-RU" dirty="0">
                <a:solidFill>
                  <a:schemeClr val="bg1"/>
                </a:solidFill>
              </a:rPr>
              <a:t>Пошто </a:t>
            </a:r>
            <a:r>
              <a:rPr lang="ru-RU" dirty="0" smtClean="0">
                <a:solidFill>
                  <a:schemeClr val="bg1"/>
                </a:solidFill>
              </a:rPr>
              <a:t>утврде </a:t>
            </a:r>
            <a:r>
              <a:rPr lang="ru-RU" dirty="0">
                <a:solidFill>
                  <a:schemeClr val="bg1"/>
                </a:solidFill>
              </a:rPr>
              <a:t>идентитет бирача и провером УВ-лампом </a:t>
            </a:r>
            <a:r>
              <a:rPr lang="ru-RU" dirty="0" smtClean="0">
                <a:solidFill>
                  <a:schemeClr val="bg1"/>
                </a:solidFill>
              </a:rPr>
              <a:t>утврде </a:t>
            </a:r>
            <a:r>
              <a:rPr lang="ru-RU" dirty="0">
                <a:solidFill>
                  <a:schemeClr val="bg1"/>
                </a:solidFill>
              </a:rPr>
              <a:t>да бирач није гласао, </a:t>
            </a:r>
            <a:r>
              <a:rPr lang="ru-RU" dirty="0" smtClean="0">
                <a:solidFill>
                  <a:schemeClr val="bg1"/>
                </a:solidFill>
              </a:rPr>
              <a:t>повереници бирачког одбора бирачу </a:t>
            </a:r>
            <a:r>
              <a:rPr lang="ru-RU" dirty="0" err="1" smtClean="0">
                <a:solidFill>
                  <a:schemeClr val="bg1"/>
                </a:solidFill>
              </a:rPr>
              <a:t>предају</a:t>
            </a:r>
            <a:r>
              <a:rPr lang="ru-RU" dirty="0" smtClean="0">
                <a:solidFill>
                  <a:schemeClr val="bg1"/>
                </a:solidFill>
              </a:rPr>
              <a:t> </a:t>
            </a:r>
            <a:r>
              <a:rPr lang="ru-RU" dirty="0" err="1" smtClean="0">
                <a:solidFill>
                  <a:schemeClr val="bg1"/>
                </a:solidFill>
              </a:rPr>
              <a:t>попуњену</a:t>
            </a:r>
            <a:r>
              <a:rPr lang="ru-RU" dirty="0" smtClean="0">
                <a:solidFill>
                  <a:schemeClr val="bg1"/>
                </a:solidFill>
              </a:rPr>
              <a:t> </a:t>
            </a:r>
            <a:r>
              <a:rPr lang="ru-RU" dirty="0" err="1" smtClean="0">
                <a:solidFill>
                  <a:schemeClr val="bg1"/>
                </a:solidFill>
              </a:rPr>
              <a:t>потврду</a:t>
            </a:r>
            <a:r>
              <a:rPr lang="ru-RU" dirty="0" smtClean="0">
                <a:solidFill>
                  <a:schemeClr val="bg1"/>
                </a:solidFill>
              </a:rPr>
              <a:t> </a:t>
            </a:r>
            <a:r>
              <a:rPr lang="ru-RU" dirty="0">
                <a:solidFill>
                  <a:schemeClr val="bg1"/>
                </a:solidFill>
              </a:rPr>
              <a:t>о изборном праву за гласање ван бирачког места, </a:t>
            </a:r>
            <a:r>
              <a:rPr lang="ru-RU" dirty="0" err="1" smtClean="0">
                <a:solidFill>
                  <a:schemeClr val="bg1"/>
                </a:solidFill>
              </a:rPr>
              <a:t>коју</a:t>
            </a:r>
            <a:r>
              <a:rPr lang="ru-RU" dirty="0" smtClean="0">
                <a:solidFill>
                  <a:schemeClr val="bg1"/>
                </a:solidFill>
              </a:rPr>
              <a:t> </a:t>
            </a:r>
            <a:r>
              <a:rPr lang="ru-RU" dirty="0">
                <a:solidFill>
                  <a:schemeClr val="bg1"/>
                </a:solidFill>
              </a:rPr>
              <a:t>бирач потписује и </a:t>
            </a:r>
            <a:r>
              <a:rPr lang="ru-RU" dirty="0" smtClean="0">
                <a:solidFill>
                  <a:schemeClr val="bg1"/>
                </a:solidFill>
              </a:rPr>
              <a:t>враћа повереницима бирачког одбора.</a:t>
            </a:r>
            <a:endParaRPr lang="ru-RU" dirty="0">
              <a:solidFill>
                <a:schemeClr val="bg1"/>
              </a:solidFill>
            </a:endParaRPr>
          </a:p>
          <a:p>
            <a:pPr marL="0" indent="0">
              <a:buNone/>
            </a:pPr>
            <a:r>
              <a:rPr lang="ru-RU" dirty="0">
                <a:solidFill>
                  <a:schemeClr val="bg1"/>
                </a:solidFill>
              </a:rPr>
              <a:t>ВАЖНО: Пре обележавања прста бирача, </a:t>
            </a:r>
            <a:r>
              <a:rPr lang="ru-RU" dirty="0" smtClean="0">
                <a:solidFill>
                  <a:schemeClr val="bg1"/>
                </a:solidFill>
              </a:rPr>
              <a:t>повереници бирачког одбора морају да провере </a:t>
            </a:r>
            <a:r>
              <a:rPr lang="ru-RU" dirty="0">
                <a:solidFill>
                  <a:schemeClr val="bg1"/>
                </a:solidFill>
              </a:rPr>
              <a:t>да ли </a:t>
            </a:r>
            <a:r>
              <a:rPr lang="ru-RU" dirty="0" err="1" smtClean="0">
                <a:solidFill>
                  <a:schemeClr val="bg1"/>
                </a:solidFill>
              </a:rPr>
              <a:t>је</a:t>
            </a:r>
            <a:r>
              <a:rPr lang="ru-RU" dirty="0" smtClean="0">
                <a:solidFill>
                  <a:schemeClr val="bg1"/>
                </a:solidFill>
              </a:rPr>
              <a:t> </a:t>
            </a:r>
            <a:r>
              <a:rPr lang="ru-RU" dirty="0" err="1" smtClean="0">
                <a:solidFill>
                  <a:schemeClr val="bg1"/>
                </a:solidFill>
              </a:rPr>
              <a:t>потврда</a:t>
            </a:r>
            <a:r>
              <a:rPr lang="ru-RU" dirty="0" smtClean="0">
                <a:solidFill>
                  <a:schemeClr val="bg1"/>
                </a:solidFill>
              </a:rPr>
              <a:t> </a:t>
            </a:r>
            <a:r>
              <a:rPr lang="ru-RU" dirty="0">
                <a:solidFill>
                  <a:schemeClr val="bg1"/>
                </a:solidFill>
              </a:rPr>
              <a:t>о изборном праву </a:t>
            </a:r>
            <a:r>
              <a:rPr lang="ru-RU" dirty="0" err="1" smtClean="0">
                <a:solidFill>
                  <a:schemeClr val="bg1"/>
                </a:solidFill>
              </a:rPr>
              <a:t>потписана</a:t>
            </a:r>
            <a:r>
              <a:rPr lang="ru-RU" dirty="0" smtClean="0">
                <a:solidFill>
                  <a:schemeClr val="bg1"/>
                </a:solidFill>
              </a:rPr>
              <a:t>.</a:t>
            </a:r>
            <a:endParaRPr lang="ru-RU" dirty="0">
              <a:solidFill>
                <a:schemeClr val="bg1"/>
              </a:solidFill>
            </a:endParaRPr>
          </a:p>
          <a:p>
            <a:endParaRPr lang="en-US" dirty="0"/>
          </a:p>
        </p:txBody>
      </p:sp>
    </p:spTree>
    <p:extLst>
      <p:ext uri="{BB962C8B-B14F-4D97-AF65-F5344CB8AC3E}">
        <p14:creationId xmlns:p14="http://schemas.microsoft.com/office/powerpoint/2010/main" val="2804416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32021560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57537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95569"/>
            <a:ext cx="10515600" cy="5481394"/>
          </a:xfrm>
        </p:spPr>
        <p:txBody>
          <a:bodyPr/>
          <a:lstStyle/>
          <a:p>
            <a:pPr marL="0" indent="0">
              <a:buNone/>
            </a:pPr>
            <a:r>
              <a:rPr lang="ru-RU" sz="2200" dirty="0" err="1" smtClean="0">
                <a:solidFill>
                  <a:schemeClr val="bg1"/>
                </a:solidFill>
              </a:rPr>
              <a:t>Уколико</a:t>
            </a:r>
            <a:r>
              <a:rPr lang="ru-RU" sz="2200" dirty="0" smtClean="0">
                <a:solidFill>
                  <a:schemeClr val="bg1"/>
                </a:solidFill>
              </a:rPr>
              <a:t> </a:t>
            </a:r>
            <a:r>
              <a:rPr lang="ru-RU" sz="2200" dirty="0" err="1" smtClean="0">
                <a:solidFill>
                  <a:schemeClr val="bg1"/>
                </a:solidFill>
              </a:rPr>
              <a:t>је</a:t>
            </a:r>
            <a:r>
              <a:rPr lang="ru-RU" sz="2200" dirty="0" smtClean="0">
                <a:solidFill>
                  <a:schemeClr val="bg1"/>
                </a:solidFill>
              </a:rPr>
              <a:t> </a:t>
            </a:r>
            <a:r>
              <a:rPr lang="ru-RU" sz="2200" dirty="0" err="1" smtClean="0">
                <a:solidFill>
                  <a:schemeClr val="bg1"/>
                </a:solidFill>
              </a:rPr>
              <a:t>потврда</a:t>
            </a:r>
            <a:r>
              <a:rPr lang="ru-RU" sz="2200" dirty="0" smtClean="0">
                <a:solidFill>
                  <a:schemeClr val="bg1"/>
                </a:solidFill>
              </a:rPr>
              <a:t> </a:t>
            </a:r>
            <a:r>
              <a:rPr lang="ru-RU" sz="2200" dirty="0" err="1" smtClean="0">
                <a:solidFill>
                  <a:schemeClr val="bg1"/>
                </a:solidFill>
              </a:rPr>
              <a:t>потписана</a:t>
            </a:r>
            <a:r>
              <a:rPr lang="ru-RU" sz="2200" dirty="0" smtClean="0">
                <a:solidFill>
                  <a:schemeClr val="bg1"/>
                </a:solidFill>
              </a:rPr>
              <a:t>, </a:t>
            </a:r>
            <a:r>
              <a:rPr lang="ru-RU" sz="2200" dirty="0">
                <a:solidFill>
                  <a:schemeClr val="bg1"/>
                </a:solidFill>
              </a:rPr>
              <a:t>бирачу </a:t>
            </a:r>
            <a:r>
              <a:rPr lang="ru-RU" sz="2200" dirty="0" smtClean="0">
                <a:solidFill>
                  <a:schemeClr val="bg1"/>
                </a:solidFill>
              </a:rPr>
              <a:t>се обележава </a:t>
            </a:r>
            <a:r>
              <a:rPr lang="ru-RU" sz="2200" dirty="0">
                <a:solidFill>
                  <a:schemeClr val="bg1"/>
                </a:solidFill>
              </a:rPr>
              <a:t>кажипрст десне руке, односно други одговарајући ручни прст и </a:t>
            </a:r>
            <a:r>
              <a:rPr lang="ru-RU" sz="2200" dirty="0" smtClean="0">
                <a:solidFill>
                  <a:schemeClr val="bg1"/>
                </a:solidFill>
              </a:rPr>
              <a:t>уручује му се: </a:t>
            </a:r>
            <a:endParaRPr lang="ru-RU" sz="2200" dirty="0">
              <a:solidFill>
                <a:schemeClr val="bg1"/>
              </a:solidFill>
            </a:endParaRPr>
          </a:p>
          <a:p>
            <a:r>
              <a:rPr lang="ru-RU" sz="2200" dirty="0" err="1" smtClean="0">
                <a:solidFill>
                  <a:schemeClr val="bg1"/>
                </a:solidFill>
              </a:rPr>
              <a:t>гласачки</a:t>
            </a:r>
            <a:r>
              <a:rPr lang="ru-RU" sz="2200" dirty="0" smtClean="0">
                <a:solidFill>
                  <a:schemeClr val="bg1"/>
                </a:solidFill>
              </a:rPr>
              <a:t> </a:t>
            </a:r>
            <a:r>
              <a:rPr lang="ru-RU" sz="2200" dirty="0" err="1" smtClean="0">
                <a:solidFill>
                  <a:schemeClr val="bg1"/>
                </a:solidFill>
              </a:rPr>
              <a:t>листић</a:t>
            </a:r>
            <a:r>
              <a:rPr lang="ru-RU" sz="2200" dirty="0" smtClean="0">
                <a:solidFill>
                  <a:schemeClr val="bg1"/>
                </a:solidFill>
              </a:rPr>
              <a:t> </a:t>
            </a:r>
            <a:endParaRPr lang="ru-RU" sz="2200" dirty="0">
              <a:solidFill>
                <a:schemeClr val="bg1"/>
              </a:solidFill>
            </a:endParaRPr>
          </a:p>
          <a:p>
            <a:r>
              <a:rPr lang="ru-RU" sz="2200" dirty="0" err="1" smtClean="0">
                <a:solidFill>
                  <a:schemeClr val="bg1"/>
                </a:solidFill>
              </a:rPr>
              <a:t>Збирна</a:t>
            </a:r>
            <a:r>
              <a:rPr lang="ru-RU" sz="2200" dirty="0" smtClean="0">
                <a:solidFill>
                  <a:schemeClr val="bg1"/>
                </a:solidFill>
              </a:rPr>
              <a:t> изборна листа</a:t>
            </a:r>
            <a:endParaRPr lang="ru-RU" sz="2200" dirty="0">
              <a:solidFill>
                <a:schemeClr val="bg1"/>
              </a:solidFill>
            </a:endParaRPr>
          </a:p>
          <a:p>
            <a:r>
              <a:rPr lang="ru-RU" sz="2200" dirty="0" err="1" smtClean="0">
                <a:solidFill>
                  <a:schemeClr val="bg1"/>
                </a:solidFill>
              </a:rPr>
              <a:t>коверат</a:t>
            </a:r>
            <a:r>
              <a:rPr lang="ru-RU" sz="2200" dirty="0" smtClean="0">
                <a:solidFill>
                  <a:schemeClr val="bg1"/>
                </a:solidFill>
              </a:rPr>
              <a:t> </a:t>
            </a:r>
            <a:r>
              <a:rPr lang="ru-RU" sz="2200" dirty="0">
                <a:solidFill>
                  <a:schemeClr val="bg1"/>
                </a:solidFill>
              </a:rPr>
              <a:t>у које ће бирач </a:t>
            </a:r>
            <a:r>
              <a:rPr lang="ru-RU" sz="2200" dirty="0" err="1">
                <a:solidFill>
                  <a:schemeClr val="bg1"/>
                </a:solidFill>
              </a:rPr>
              <a:t>ставити</a:t>
            </a:r>
            <a:r>
              <a:rPr lang="ru-RU" sz="2200" dirty="0">
                <a:solidFill>
                  <a:schemeClr val="bg1"/>
                </a:solidFill>
              </a:rPr>
              <a:t> </a:t>
            </a:r>
            <a:r>
              <a:rPr lang="ru-RU" sz="2200" dirty="0" err="1" smtClean="0">
                <a:solidFill>
                  <a:schemeClr val="bg1"/>
                </a:solidFill>
              </a:rPr>
              <a:t>попуњен</a:t>
            </a:r>
            <a:r>
              <a:rPr lang="ru-RU" sz="2200" dirty="0" smtClean="0">
                <a:solidFill>
                  <a:schemeClr val="bg1"/>
                </a:solidFill>
              </a:rPr>
              <a:t> </a:t>
            </a:r>
            <a:r>
              <a:rPr lang="ru-RU" sz="2200" dirty="0" err="1" smtClean="0">
                <a:solidFill>
                  <a:schemeClr val="bg1"/>
                </a:solidFill>
              </a:rPr>
              <a:t>гласачки</a:t>
            </a:r>
            <a:r>
              <a:rPr lang="ru-RU" sz="2200" dirty="0" smtClean="0">
                <a:solidFill>
                  <a:schemeClr val="bg1"/>
                </a:solidFill>
              </a:rPr>
              <a:t> </a:t>
            </a:r>
            <a:r>
              <a:rPr lang="ru-RU" sz="2200" dirty="0" err="1" smtClean="0">
                <a:solidFill>
                  <a:schemeClr val="bg1"/>
                </a:solidFill>
              </a:rPr>
              <a:t>листић</a:t>
            </a:r>
            <a:endParaRPr lang="ru-RU" sz="2200" dirty="0">
              <a:solidFill>
                <a:schemeClr val="bg1"/>
              </a:solidFill>
            </a:endParaRPr>
          </a:p>
          <a:p>
            <a:pPr marL="0" indent="0">
              <a:buNone/>
            </a:pPr>
            <a:r>
              <a:rPr lang="ru-RU" sz="2200" dirty="0">
                <a:solidFill>
                  <a:schemeClr val="bg1"/>
                </a:solidFill>
              </a:rPr>
              <a:t>Након тога, бирачу </a:t>
            </a:r>
            <a:r>
              <a:rPr lang="ru-RU" sz="2200" dirty="0" smtClean="0">
                <a:solidFill>
                  <a:schemeClr val="bg1"/>
                </a:solidFill>
              </a:rPr>
              <a:t>се објашњава процедура </a:t>
            </a:r>
            <a:r>
              <a:rPr lang="ru-RU" sz="2200" dirty="0">
                <a:solidFill>
                  <a:schemeClr val="bg1"/>
                </a:solidFill>
              </a:rPr>
              <a:t>гласања и </a:t>
            </a:r>
            <a:r>
              <a:rPr lang="ru-RU" sz="2200" dirty="0" smtClean="0">
                <a:solidFill>
                  <a:schemeClr val="bg1"/>
                </a:solidFill>
              </a:rPr>
              <a:t>напомиње му се </a:t>
            </a:r>
            <a:r>
              <a:rPr lang="ru-RU" sz="2200" dirty="0">
                <a:solidFill>
                  <a:schemeClr val="bg1"/>
                </a:solidFill>
              </a:rPr>
              <a:t>да након што </a:t>
            </a:r>
            <a:r>
              <a:rPr lang="ru-RU" sz="2200" dirty="0" err="1">
                <a:solidFill>
                  <a:schemeClr val="bg1"/>
                </a:solidFill>
              </a:rPr>
              <a:t>попуни</a:t>
            </a:r>
            <a:r>
              <a:rPr lang="ru-RU" sz="2200" dirty="0">
                <a:solidFill>
                  <a:schemeClr val="bg1"/>
                </a:solidFill>
              </a:rPr>
              <a:t> </a:t>
            </a:r>
            <a:r>
              <a:rPr lang="ru-RU" sz="2200" dirty="0" err="1" smtClean="0">
                <a:solidFill>
                  <a:schemeClr val="bg1"/>
                </a:solidFill>
              </a:rPr>
              <a:t>гласачки</a:t>
            </a:r>
            <a:r>
              <a:rPr lang="ru-RU" sz="2200" dirty="0" smtClean="0">
                <a:solidFill>
                  <a:schemeClr val="bg1"/>
                </a:solidFill>
              </a:rPr>
              <a:t> </a:t>
            </a:r>
            <a:r>
              <a:rPr lang="ru-RU" sz="2200" dirty="0" err="1" smtClean="0">
                <a:solidFill>
                  <a:schemeClr val="bg1"/>
                </a:solidFill>
              </a:rPr>
              <a:t>листић</a:t>
            </a:r>
            <a:r>
              <a:rPr lang="ru-RU" sz="2200" dirty="0" smtClean="0">
                <a:solidFill>
                  <a:schemeClr val="bg1"/>
                </a:solidFill>
              </a:rPr>
              <a:t>, </a:t>
            </a:r>
            <a:r>
              <a:rPr lang="ru-RU" sz="2200" dirty="0">
                <a:solidFill>
                  <a:schemeClr val="bg1"/>
                </a:solidFill>
              </a:rPr>
              <a:t>треба да </a:t>
            </a:r>
            <a:r>
              <a:rPr lang="ru-RU" sz="2200" dirty="0" smtClean="0">
                <a:solidFill>
                  <a:schemeClr val="bg1"/>
                </a:solidFill>
              </a:rPr>
              <a:t>га </a:t>
            </a:r>
            <a:r>
              <a:rPr lang="ru-RU" sz="2200" dirty="0" err="1">
                <a:solidFill>
                  <a:schemeClr val="bg1"/>
                </a:solidFill>
              </a:rPr>
              <a:t>пресавије</a:t>
            </a:r>
            <a:r>
              <a:rPr lang="ru-RU" sz="2200" dirty="0">
                <a:solidFill>
                  <a:schemeClr val="bg1"/>
                </a:solidFill>
              </a:rPr>
              <a:t> </a:t>
            </a:r>
            <a:r>
              <a:rPr lang="ru-RU" sz="2200" dirty="0" smtClean="0">
                <a:solidFill>
                  <a:schemeClr val="bg1"/>
                </a:solidFill>
              </a:rPr>
              <a:t>и </a:t>
            </a:r>
            <a:r>
              <a:rPr lang="ru-RU" sz="2200" dirty="0" err="1">
                <a:solidFill>
                  <a:schemeClr val="bg1"/>
                </a:solidFill>
              </a:rPr>
              <a:t>тако</a:t>
            </a:r>
            <a:r>
              <a:rPr lang="ru-RU" sz="2200" dirty="0">
                <a:solidFill>
                  <a:schemeClr val="bg1"/>
                </a:solidFill>
              </a:rPr>
              <a:t> </a:t>
            </a:r>
            <a:r>
              <a:rPr lang="ru-RU" sz="2200" dirty="0" err="1" smtClean="0">
                <a:solidFill>
                  <a:schemeClr val="bg1"/>
                </a:solidFill>
              </a:rPr>
              <a:t>пресавијен</a:t>
            </a:r>
            <a:r>
              <a:rPr lang="ru-RU" sz="2200" dirty="0" smtClean="0">
                <a:solidFill>
                  <a:schemeClr val="bg1"/>
                </a:solidFill>
              </a:rPr>
              <a:t> </a:t>
            </a:r>
            <a:r>
              <a:rPr lang="ru-RU" sz="2200" dirty="0">
                <a:solidFill>
                  <a:schemeClr val="bg1"/>
                </a:solidFill>
              </a:rPr>
              <a:t>стави у </a:t>
            </a:r>
            <a:r>
              <a:rPr lang="ru-RU" sz="2200" dirty="0" err="1" smtClean="0">
                <a:solidFill>
                  <a:schemeClr val="bg1"/>
                </a:solidFill>
              </a:rPr>
              <a:t>посебан</a:t>
            </a:r>
            <a:r>
              <a:rPr lang="ru-RU" sz="2200" dirty="0" smtClean="0">
                <a:solidFill>
                  <a:schemeClr val="bg1"/>
                </a:solidFill>
              </a:rPr>
              <a:t> </a:t>
            </a:r>
            <a:r>
              <a:rPr lang="ru-RU" sz="2200" dirty="0" err="1" smtClean="0">
                <a:solidFill>
                  <a:schemeClr val="bg1"/>
                </a:solidFill>
              </a:rPr>
              <a:t>коверат</a:t>
            </a:r>
            <a:r>
              <a:rPr lang="ru-RU" sz="2200" dirty="0" smtClean="0">
                <a:solidFill>
                  <a:schemeClr val="bg1"/>
                </a:solidFill>
              </a:rPr>
              <a:t> </a:t>
            </a:r>
            <a:r>
              <a:rPr lang="ru-RU" sz="2200" dirty="0">
                <a:solidFill>
                  <a:schemeClr val="bg1"/>
                </a:solidFill>
              </a:rPr>
              <a:t>који је добио.</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7101" y="3759201"/>
            <a:ext cx="5555619" cy="2196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05180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77108"/>
            <a:ext cx="10515600" cy="4699855"/>
          </a:xfrm>
        </p:spPr>
        <p:txBody>
          <a:bodyPr/>
          <a:lstStyle/>
          <a:p>
            <a:r>
              <a:rPr lang="ru-RU" dirty="0">
                <a:solidFill>
                  <a:schemeClr val="bg1"/>
                </a:solidFill>
              </a:rPr>
              <a:t>Пошто </a:t>
            </a:r>
            <a:r>
              <a:rPr lang="ru-RU" dirty="0" smtClean="0">
                <a:solidFill>
                  <a:schemeClr val="bg1"/>
                </a:solidFill>
              </a:rPr>
              <a:t>се обаве све наведене </a:t>
            </a:r>
            <a:r>
              <a:rPr lang="ru-RU" dirty="0">
                <a:solidFill>
                  <a:schemeClr val="bg1"/>
                </a:solidFill>
              </a:rPr>
              <a:t>радње, </a:t>
            </a:r>
            <a:r>
              <a:rPr lang="ru-RU" dirty="0" smtClean="0">
                <a:solidFill>
                  <a:schemeClr val="bg1"/>
                </a:solidFill>
              </a:rPr>
              <a:t>повереници бирачког одбора напуштају </a:t>
            </a:r>
            <a:r>
              <a:rPr lang="ru-RU" dirty="0">
                <a:solidFill>
                  <a:schemeClr val="bg1"/>
                </a:solidFill>
              </a:rPr>
              <a:t>просторију у којој бирач треба да </a:t>
            </a:r>
            <a:r>
              <a:rPr lang="ru-RU" dirty="0" smtClean="0">
                <a:solidFill>
                  <a:schemeClr val="bg1"/>
                </a:solidFill>
              </a:rPr>
              <a:t>гласа</a:t>
            </a:r>
            <a:r>
              <a:rPr lang="en-US" dirty="0" smtClean="0">
                <a:solidFill>
                  <a:schemeClr val="bg1"/>
                </a:solidFill>
              </a:rPr>
              <a:t>.</a:t>
            </a:r>
            <a:r>
              <a:rPr lang="ru-RU" dirty="0" smtClean="0">
                <a:solidFill>
                  <a:schemeClr val="bg1"/>
                </a:solidFill>
              </a:rPr>
              <a:t> </a:t>
            </a:r>
            <a:endParaRPr lang="en-US" dirty="0" smtClean="0">
              <a:solidFill>
                <a:schemeClr val="bg1"/>
              </a:solidFill>
            </a:endParaRPr>
          </a:p>
          <a:p>
            <a:pPr marL="0" indent="0">
              <a:buNone/>
            </a:pPr>
            <a:r>
              <a:rPr lang="ru-RU" dirty="0" smtClean="0">
                <a:solidFill>
                  <a:schemeClr val="bg1"/>
                </a:solidFill>
              </a:rPr>
              <a:t> </a:t>
            </a:r>
            <a:endParaRPr lang="ru-RU" dirty="0">
              <a:solidFill>
                <a:schemeClr val="bg1"/>
              </a:solidFill>
            </a:endParaRPr>
          </a:p>
          <a:p>
            <a:r>
              <a:rPr lang="ru-RU" dirty="0">
                <a:solidFill>
                  <a:schemeClr val="bg1"/>
                </a:solidFill>
              </a:rPr>
              <a:t>Након што је бирач гласао, </a:t>
            </a:r>
            <a:r>
              <a:rPr lang="ru-RU" dirty="0" smtClean="0">
                <a:solidFill>
                  <a:schemeClr val="bg1"/>
                </a:solidFill>
              </a:rPr>
              <a:t>повереници бирачког одбора се </a:t>
            </a:r>
            <a:r>
              <a:rPr lang="sr-Cyrl-RS" dirty="0" smtClean="0">
                <a:solidFill>
                  <a:schemeClr val="bg1"/>
                </a:solidFill>
              </a:rPr>
              <a:t>враћају</a:t>
            </a:r>
            <a:r>
              <a:rPr lang="ru-RU" dirty="0" smtClean="0">
                <a:solidFill>
                  <a:schemeClr val="bg1"/>
                </a:solidFill>
              </a:rPr>
              <a:t> </a:t>
            </a:r>
            <a:r>
              <a:rPr lang="ru-RU" dirty="0">
                <a:solidFill>
                  <a:schemeClr val="bg1"/>
                </a:solidFill>
              </a:rPr>
              <a:t>у просторију где је бирач гласао и </a:t>
            </a:r>
            <a:r>
              <a:rPr lang="ru-RU" dirty="0" err="1" smtClean="0">
                <a:solidFill>
                  <a:schemeClr val="bg1"/>
                </a:solidFill>
              </a:rPr>
              <a:t>преузимају</a:t>
            </a:r>
            <a:r>
              <a:rPr lang="ru-RU" dirty="0" smtClean="0">
                <a:solidFill>
                  <a:schemeClr val="bg1"/>
                </a:solidFill>
              </a:rPr>
              <a:t> </a:t>
            </a:r>
            <a:r>
              <a:rPr lang="ru-RU" dirty="0" err="1" smtClean="0">
                <a:solidFill>
                  <a:schemeClr val="bg1"/>
                </a:solidFill>
              </a:rPr>
              <a:t>коверат</a:t>
            </a:r>
            <a:r>
              <a:rPr lang="ru-RU" dirty="0" smtClean="0">
                <a:solidFill>
                  <a:schemeClr val="bg1"/>
                </a:solidFill>
              </a:rPr>
              <a:t> </a:t>
            </a:r>
            <a:r>
              <a:rPr lang="ru-RU" dirty="0">
                <a:solidFill>
                  <a:schemeClr val="bg1"/>
                </a:solidFill>
              </a:rPr>
              <a:t>у </a:t>
            </a:r>
            <a:r>
              <a:rPr lang="ru-RU" dirty="0" err="1" smtClean="0">
                <a:solidFill>
                  <a:schemeClr val="bg1"/>
                </a:solidFill>
              </a:rPr>
              <a:t>који</a:t>
            </a:r>
            <a:r>
              <a:rPr lang="ru-RU" dirty="0" smtClean="0">
                <a:solidFill>
                  <a:schemeClr val="bg1"/>
                </a:solidFill>
              </a:rPr>
              <a:t> </a:t>
            </a:r>
            <a:r>
              <a:rPr lang="ru-RU" dirty="0">
                <a:solidFill>
                  <a:schemeClr val="bg1"/>
                </a:solidFill>
              </a:rPr>
              <a:t>је бирач </a:t>
            </a:r>
            <a:r>
              <a:rPr lang="ru-RU" dirty="0" err="1">
                <a:solidFill>
                  <a:schemeClr val="bg1"/>
                </a:solidFill>
              </a:rPr>
              <a:t>ставио</a:t>
            </a:r>
            <a:r>
              <a:rPr lang="ru-RU" dirty="0">
                <a:solidFill>
                  <a:schemeClr val="bg1"/>
                </a:solidFill>
              </a:rPr>
              <a:t> </a:t>
            </a:r>
            <a:r>
              <a:rPr lang="ru-RU" dirty="0" err="1" smtClean="0">
                <a:solidFill>
                  <a:schemeClr val="bg1"/>
                </a:solidFill>
              </a:rPr>
              <a:t>свој</a:t>
            </a:r>
            <a:r>
              <a:rPr lang="ru-RU" dirty="0" smtClean="0">
                <a:solidFill>
                  <a:schemeClr val="bg1"/>
                </a:solidFill>
              </a:rPr>
              <a:t> </a:t>
            </a:r>
            <a:r>
              <a:rPr lang="ru-RU" dirty="0" err="1" smtClean="0">
                <a:solidFill>
                  <a:schemeClr val="bg1"/>
                </a:solidFill>
              </a:rPr>
              <a:t>гласачки</a:t>
            </a:r>
            <a:r>
              <a:rPr lang="ru-RU" dirty="0" smtClean="0">
                <a:solidFill>
                  <a:schemeClr val="bg1"/>
                </a:solidFill>
              </a:rPr>
              <a:t> </a:t>
            </a:r>
            <a:r>
              <a:rPr lang="ru-RU" dirty="0" err="1" smtClean="0">
                <a:solidFill>
                  <a:schemeClr val="bg1"/>
                </a:solidFill>
              </a:rPr>
              <a:t>листић</a:t>
            </a:r>
            <a:r>
              <a:rPr lang="ru-RU" dirty="0" smtClean="0">
                <a:solidFill>
                  <a:schemeClr val="bg1"/>
                </a:solidFill>
              </a:rPr>
              <a:t>, и </a:t>
            </a:r>
            <a:r>
              <a:rPr lang="ru-RU" dirty="0" err="1" smtClean="0">
                <a:solidFill>
                  <a:schemeClr val="bg1"/>
                </a:solidFill>
              </a:rPr>
              <a:t>који</a:t>
            </a:r>
            <a:r>
              <a:rPr lang="ru-RU" dirty="0" smtClean="0">
                <a:solidFill>
                  <a:schemeClr val="bg1"/>
                </a:solidFill>
              </a:rPr>
              <a:t> се у </a:t>
            </a:r>
            <a:r>
              <a:rPr lang="ru-RU" dirty="0">
                <a:solidFill>
                  <a:schemeClr val="bg1"/>
                </a:solidFill>
              </a:rPr>
              <a:t>присуству бирача, </a:t>
            </a:r>
            <a:r>
              <a:rPr lang="ru-RU" dirty="0" smtClean="0">
                <a:solidFill>
                  <a:schemeClr val="bg1"/>
                </a:solidFill>
              </a:rPr>
              <a:t>печати </a:t>
            </a:r>
            <a:r>
              <a:rPr lang="ru-RU" dirty="0">
                <a:solidFill>
                  <a:schemeClr val="bg1"/>
                </a:solidFill>
              </a:rPr>
              <a:t>налепницом.</a:t>
            </a:r>
          </a:p>
          <a:p>
            <a:endParaRPr lang="en-US" dirty="0"/>
          </a:p>
        </p:txBody>
      </p:sp>
    </p:spTree>
    <p:extLst>
      <p:ext uri="{BB962C8B-B14F-4D97-AF65-F5344CB8AC3E}">
        <p14:creationId xmlns:p14="http://schemas.microsoft.com/office/powerpoint/2010/main" val="33393499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38031"/>
            <a:ext cx="10515600" cy="4738932"/>
          </a:xfrm>
        </p:spPr>
        <p:txBody>
          <a:bodyPr/>
          <a:lstStyle/>
          <a:p>
            <a:r>
              <a:rPr lang="ru-RU" dirty="0">
                <a:solidFill>
                  <a:schemeClr val="bg1"/>
                </a:solidFill>
              </a:rPr>
              <a:t>Након тога, у </a:t>
            </a:r>
            <a:r>
              <a:rPr lang="ru-RU" dirty="0" err="1" smtClean="0">
                <a:solidFill>
                  <a:schemeClr val="bg1"/>
                </a:solidFill>
              </a:rPr>
              <a:t>службени</a:t>
            </a:r>
            <a:r>
              <a:rPr lang="ru-RU" dirty="0" smtClean="0">
                <a:solidFill>
                  <a:schemeClr val="bg1"/>
                </a:solidFill>
              </a:rPr>
              <a:t> </a:t>
            </a:r>
            <a:r>
              <a:rPr lang="ru-RU" dirty="0" err="1" smtClean="0">
                <a:solidFill>
                  <a:schemeClr val="bg1"/>
                </a:solidFill>
              </a:rPr>
              <a:t>коверат</a:t>
            </a:r>
            <a:r>
              <a:rPr lang="ru-RU" dirty="0" smtClean="0">
                <a:solidFill>
                  <a:schemeClr val="bg1"/>
                </a:solidFill>
              </a:rPr>
              <a:t> се ставља потписана потврда о изборном праву </a:t>
            </a:r>
            <a:r>
              <a:rPr lang="ru-RU" dirty="0">
                <a:solidFill>
                  <a:schemeClr val="bg1"/>
                </a:solidFill>
              </a:rPr>
              <a:t>и </a:t>
            </a:r>
            <a:r>
              <a:rPr lang="ru-RU" dirty="0" smtClean="0">
                <a:solidFill>
                  <a:schemeClr val="bg1"/>
                </a:solidFill>
              </a:rPr>
              <a:t>запечаћена коверта </a:t>
            </a:r>
            <a:r>
              <a:rPr lang="ru-RU" dirty="0">
                <a:solidFill>
                  <a:schemeClr val="bg1"/>
                </a:solidFill>
              </a:rPr>
              <a:t>са </a:t>
            </a:r>
            <a:r>
              <a:rPr lang="ru-RU" dirty="0" err="1">
                <a:solidFill>
                  <a:schemeClr val="bg1"/>
                </a:solidFill>
              </a:rPr>
              <a:t>гласачким</a:t>
            </a:r>
            <a:r>
              <a:rPr lang="ru-RU" dirty="0">
                <a:solidFill>
                  <a:schemeClr val="bg1"/>
                </a:solidFill>
              </a:rPr>
              <a:t> </a:t>
            </a:r>
            <a:r>
              <a:rPr lang="ru-RU" dirty="0" err="1" smtClean="0">
                <a:solidFill>
                  <a:schemeClr val="bg1"/>
                </a:solidFill>
              </a:rPr>
              <a:t>листићем</a:t>
            </a:r>
            <a:r>
              <a:rPr lang="ru-RU" dirty="0" smtClean="0">
                <a:solidFill>
                  <a:schemeClr val="bg1"/>
                </a:solidFill>
              </a:rPr>
              <a:t>.</a:t>
            </a:r>
            <a:endParaRPr lang="en-US"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9170" y="2713264"/>
            <a:ext cx="8642465" cy="2936964"/>
          </a:xfrm>
          <a:prstGeom prst="rect">
            <a:avLst/>
          </a:prstGeom>
        </p:spPr>
      </p:pic>
    </p:spTree>
    <p:extLst>
      <p:ext uri="{BB962C8B-B14F-4D97-AF65-F5344CB8AC3E}">
        <p14:creationId xmlns:p14="http://schemas.microsoft.com/office/powerpoint/2010/main" val="19145762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2554"/>
            <a:ext cx="10515600" cy="5184409"/>
          </a:xfrm>
        </p:spPr>
        <p:txBody>
          <a:bodyPr/>
          <a:lstStyle/>
          <a:p>
            <a:r>
              <a:rPr lang="ru-RU" dirty="0">
                <a:solidFill>
                  <a:schemeClr val="bg1"/>
                </a:solidFill>
              </a:rPr>
              <a:t>По повратку на бирачко место, председнику бирачког одбора </a:t>
            </a:r>
            <a:r>
              <a:rPr lang="ru-RU" dirty="0" smtClean="0">
                <a:solidFill>
                  <a:schemeClr val="bg1"/>
                </a:solidFill>
              </a:rPr>
              <a:t>се предају </a:t>
            </a:r>
            <a:r>
              <a:rPr lang="ru-RU" dirty="0">
                <a:solidFill>
                  <a:schemeClr val="bg1"/>
                </a:solidFill>
              </a:rPr>
              <a:t>коверте које он отвара и проверава да ли се у њима налазе потврде о изборном праву као и да ли су оне потписане. </a:t>
            </a:r>
          </a:p>
          <a:p>
            <a:pPr marL="0" indent="0">
              <a:buNone/>
            </a:pPr>
            <a:endParaRPr lang="ru-RU" dirty="0" smtClean="0"/>
          </a:p>
          <a:p>
            <a:pPr marL="0" indent="0">
              <a:buNone/>
            </a:pPr>
            <a:r>
              <a:rPr lang="ru-RU" dirty="0" smtClean="0">
                <a:solidFill>
                  <a:schemeClr val="bg1"/>
                </a:solidFill>
              </a:rPr>
              <a:t>ВАЖНО</a:t>
            </a:r>
            <a:r>
              <a:rPr lang="ru-RU" dirty="0">
                <a:solidFill>
                  <a:schemeClr val="bg1"/>
                </a:solidFill>
              </a:rPr>
              <a:t>: Када председник бирачког одбора утврди да је потврда потписана од стране бирача, ТЕК ОНДА у изводу из бирачког списка заокружујете редни број под којим је бирач уписан у бирачки списак </a:t>
            </a:r>
            <a:r>
              <a:rPr lang="ru-RU" dirty="0" smtClean="0">
                <a:solidFill>
                  <a:schemeClr val="bg1"/>
                </a:solidFill>
              </a:rPr>
              <a:t>и </a:t>
            </a:r>
            <a:r>
              <a:rPr lang="ru-RU" dirty="0">
                <a:solidFill>
                  <a:schemeClr val="bg1"/>
                </a:solidFill>
              </a:rPr>
              <a:t>на месту за потпис бирача </a:t>
            </a:r>
            <a:r>
              <a:rPr lang="ru-RU" dirty="0" smtClean="0">
                <a:solidFill>
                  <a:schemeClr val="bg1"/>
                </a:solidFill>
              </a:rPr>
              <a:t>ставља </a:t>
            </a:r>
            <a:r>
              <a:rPr lang="ru-RU" dirty="0">
                <a:solidFill>
                  <a:schemeClr val="bg1"/>
                </a:solidFill>
              </a:rPr>
              <a:t>напомену да је бирач гласао ван бирачког места. </a:t>
            </a:r>
          </a:p>
          <a:p>
            <a:endParaRPr lang="en-US" dirty="0"/>
          </a:p>
        </p:txBody>
      </p:sp>
    </p:spTree>
    <p:extLst>
      <p:ext uri="{BB962C8B-B14F-4D97-AF65-F5344CB8AC3E}">
        <p14:creationId xmlns:p14="http://schemas.microsoft.com/office/powerpoint/2010/main" val="2582278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9123" y="898769"/>
            <a:ext cx="10515600" cy="5301640"/>
          </a:xfrm>
        </p:spPr>
        <p:txBody>
          <a:bodyPr/>
          <a:lstStyle/>
          <a:p>
            <a:pPr marL="0" indent="0">
              <a:buNone/>
            </a:pPr>
            <a:r>
              <a:rPr lang="ru-RU" dirty="0" smtClean="0">
                <a:solidFill>
                  <a:schemeClr val="bg1"/>
                </a:solidFill>
              </a:rPr>
              <a:t>ВАЖНО</a:t>
            </a:r>
            <a:r>
              <a:rPr lang="ru-RU" dirty="0">
                <a:solidFill>
                  <a:schemeClr val="bg1"/>
                </a:solidFill>
              </a:rPr>
              <a:t>: АКО ПОТВРДА О ИЗБОРНОМ ПРАВУ НИЈЕ ПОТПИСАНА, НЕ СМЕ се уписивати напомена у изводу из бирачког списка да је бирач гласао ван бирачког места, а службени коверат у којем је гласачки листић се НЕ ОТВАРА, већ се тако запечаћен </a:t>
            </a:r>
            <a:r>
              <a:rPr lang="ru-RU" dirty="0" err="1">
                <a:solidFill>
                  <a:schemeClr val="bg1"/>
                </a:solidFill>
              </a:rPr>
              <a:t>предаје</a:t>
            </a:r>
            <a:r>
              <a:rPr lang="ru-RU" dirty="0">
                <a:solidFill>
                  <a:schemeClr val="bg1"/>
                </a:solidFill>
              </a:rPr>
              <a:t> </a:t>
            </a:r>
            <a:r>
              <a:rPr lang="ru-RU" dirty="0" err="1" smtClean="0">
                <a:solidFill>
                  <a:schemeClr val="bg1"/>
                </a:solidFill>
              </a:rPr>
              <a:t>изборној</a:t>
            </a:r>
            <a:r>
              <a:rPr lang="ru-RU" dirty="0" smtClean="0">
                <a:solidFill>
                  <a:schemeClr val="bg1"/>
                </a:solidFill>
              </a:rPr>
              <a:t> </a:t>
            </a:r>
            <a:r>
              <a:rPr lang="ru-RU" dirty="0">
                <a:solidFill>
                  <a:schemeClr val="bg1"/>
                </a:solidFill>
              </a:rPr>
              <a:t>комисији после гласања у коверти са неупотребљеним гласачким листићима! </a:t>
            </a:r>
            <a:endParaRPr lang="ru-RU" dirty="0" smtClean="0">
              <a:solidFill>
                <a:schemeClr val="bg1"/>
              </a:solidFill>
            </a:endParaRPr>
          </a:p>
          <a:p>
            <a:r>
              <a:rPr lang="ru-RU" dirty="0" smtClean="0">
                <a:solidFill>
                  <a:schemeClr val="bg1"/>
                </a:solidFill>
              </a:rPr>
              <a:t>Потом</a:t>
            </a:r>
            <a:r>
              <a:rPr lang="ru-RU" dirty="0">
                <a:solidFill>
                  <a:schemeClr val="bg1"/>
                </a:solidFill>
              </a:rPr>
              <a:t>, председник бирачког одбора отвара запечаћен коверат, и из њега вади гласачки листић и убацује га у гласачку кутију, водећи рачуна да се не види за кога је бирач гласао. </a:t>
            </a:r>
          </a:p>
          <a:p>
            <a:endParaRPr lang="en-US" dirty="0"/>
          </a:p>
        </p:txBody>
      </p:sp>
    </p:spTree>
    <p:extLst>
      <p:ext uri="{BB962C8B-B14F-4D97-AF65-F5344CB8AC3E}">
        <p14:creationId xmlns:p14="http://schemas.microsoft.com/office/powerpoint/2010/main" val="18334590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26013"/>
          </a:xfrm>
        </p:spPr>
        <p:txBody>
          <a:bodyPr/>
          <a:lstStyle/>
          <a:p>
            <a:r>
              <a:rPr lang="ru-RU" dirty="0">
                <a:solidFill>
                  <a:schemeClr val="bg1"/>
                </a:solidFill>
              </a:rPr>
              <a:t>Одржавање реда на бирачком месту </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ru-RU" dirty="0" smtClean="0">
                <a:solidFill>
                  <a:schemeClr val="bg1"/>
                </a:solidFill>
              </a:rPr>
              <a:t>На </a:t>
            </a:r>
            <a:r>
              <a:rPr lang="ru-RU" dirty="0">
                <a:solidFill>
                  <a:schemeClr val="bg1"/>
                </a:solidFill>
              </a:rPr>
              <a:t>бирачком месту могу да буду присутна само она лица која имају права и дужности у вези са спровођењем избора. То су: </a:t>
            </a:r>
          </a:p>
          <a:p>
            <a:r>
              <a:rPr lang="ru-RU" dirty="0" smtClean="0">
                <a:solidFill>
                  <a:schemeClr val="bg1"/>
                </a:solidFill>
              </a:rPr>
              <a:t>Чланови </a:t>
            </a:r>
            <a:r>
              <a:rPr lang="ru-RU" dirty="0">
                <a:solidFill>
                  <a:schemeClr val="bg1"/>
                </a:solidFill>
              </a:rPr>
              <a:t>и заменици чланова бирачког одбора </a:t>
            </a:r>
          </a:p>
          <a:p>
            <a:r>
              <a:rPr lang="ru-RU" dirty="0" smtClean="0">
                <a:solidFill>
                  <a:schemeClr val="bg1"/>
                </a:solidFill>
              </a:rPr>
              <a:t>Чланови </a:t>
            </a:r>
            <a:r>
              <a:rPr lang="ru-RU" dirty="0">
                <a:solidFill>
                  <a:schemeClr val="bg1"/>
                </a:solidFill>
              </a:rPr>
              <a:t>и заменици </a:t>
            </a:r>
            <a:r>
              <a:rPr lang="ru-RU" dirty="0" err="1">
                <a:solidFill>
                  <a:schemeClr val="bg1"/>
                </a:solidFill>
              </a:rPr>
              <a:t>чланова</a:t>
            </a:r>
            <a:r>
              <a:rPr lang="ru-RU" dirty="0">
                <a:solidFill>
                  <a:schemeClr val="bg1"/>
                </a:solidFill>
              </a:rPr>
              <a:t> </a:t>
            </a:r>
            <a:r>
              <a:rPr lang="ru-RU" dirty="0" err="1" smtClean="0">
                <a:solidFill>
                  <a:schemeClr val="bg1"/>
                </a:solidFill>
              </a:rPr>
              <a:t>изборне</a:t>
            </a:r>
            <a:r>
              <a:rPr lang="ru-RU" dirty="0" smtClean="0">
                <a:solidFill>
                  <a:schemeClr val="bg1"/>
                </a:solidFill>
              </a:rPr>
              <a:t> </a:t>
            </a:r>
            <a:r>
              <a:rPr lang="ru-RU" dirty="0">
                <a:solidFill>
                  <a:schemeClr val="bg1"/>
                </a:solidFill>
              </a:rPr>
              <a:t>комисије </a:t>
            </a:r>
          </a:p>
          <a:p>
            <a:r>
              <a:rPr lang="ru-RU" dirty="0" err="1" smtClean="0">
                <a:solidFill>
                  <a:schemeClr val="bg1"/>
                </a:solidFill>
              </a:rPr>
              <a:t>Бирачи</a:t>
            </a:r>
            <a:endParaRPr lang="ru-RU" dirty="0">
              <a:solidFill>
                <a:schemeClr val="bg1"/>
              </a:solidFill>
            </a:endParaRPr>
          </a:p>
          <a:p>
            <a:r>
              <a:rPr lang="ru-RU" dirty="0" err="1" smtClean="0">
                <a:solidFill>
                  <a:schemeClr val="bg1"/>
                </a:solidFill>
              </a:rPr>
              <a:t>Акредитовани</a:t>
            </a:r>
            <a:r>
              <a:rPr lang="ru-RU" dirty="0" smtClean="0">
                <a:solidFill>
                  <a:schemeClr val="bg1"/>
                </a:solidFill>
              </a:rPr>
              <a:t> </a:t>
            </a:r>
            <a:r>
              <a:rPr lang="ru-RU" dirty="0" err="1" smtClean="0">
                <a:solidFill>
                  <a:schemeClr val="bg1"/>
                </a:solidFill>
              </a:rPr>
              <a:t>представници</a:t>
            </a:r>
            <a:r>
              <a:rPr lang="ru-RU" dirty="0" smtClean="0">
                <a:solidFill>
                  <a:schemeClr val="bg1"/>
                </a:solidFill>
              </a:rPr>
              <a:t> посматрача </a:t>
            </a:r>
            <a:endParaRPr lang="ru-RU" dirty="0">
              <a:solidFill>
                <a:schemeClr val="bg1"/>
              </a:solidFill>
            </a:endParaRPr>
          </a:p>
          <a:p>
            <a:r>
              <a:rPr lang="ru-RU" dirty="0" smtClean="0">
                <a:solidFill>
                  <a:schemeClr val="bg1"/>
                </a:solidFill>
              </a:rPr>
              <a:t>Представници </a:t>
            </a:r>
            <a:r>
              <a:rPr lang="ru-RU" dirty="0">
                <a:solidFill>
                  <a:schemeClr val="bg1"/>
                </a:solidFill>
              </a:rPr>
              <a:t>медија </a:t>
            </a:r>
          </a:p>
          <a:p>
            <a:endParaRPr lang="en-US" dirty="0"/>
          </a:p>
        </p:txBody>
      </p:sp>
    </p:spTree>
    <p:extLst>
      <p:ext uri="{BB962C8B-B14F-4D97-AF65-F5344CB8AC3E}">
        <p14:creationId xmlns:p14="http://schemas.microsoft.com/office/powerpoint/2010/main" val="35616846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ru-RU" dirty="0">
                <a:solidFill>
                  <a:schemeClr val="bg1"/>
                </a:solidFill>
              </a:rPr>
              <a:t>Бирач може бити присутан на бирачком месту само онолико времена колико је потребно да се обави процедура гласања. </a:t>
            </a:r>
          </a:p>
          <a:p>
            <a:pPr marL="0" indent="0">
              <a:buNone/>
            </a:pPr>
            <a:endParaRPr lang="ru-RU" dirty="0" smtClean="0">
              <a:solidFill>
                <a:schemeClr val="bg1"/>
              </a:solidFill>
            </a:endParaRPr>
          </a:p>
          <a:p>
            <a:pPr marL="0" indent="0">
              <a:buNone/>
            </a:pPr>
            <a:r>
              <a:rPr lang="ru-RU" dirty="0" smtClean="0">
                <a:solidFill>
                  <a:schemeClr val="bg1"/>
                </a:solidFill>
              </a:rPr>
              <a:t>ВАЖНО</a:t>
            </a:r>
            <a:r>
              <a:rPr lang="ru-RU" dirty="0">
                <a:solidFill>
                  <a:schemeClr val="bg1"/>
                </a:solidFill>
              </a:rPr>
              <a:t>: У просторији може боравити само онолико бирача колико има обезбеђених паравана за гласање. </a:t>
            </a:r>
          </a:p>
          <a:p>
            <a:endParaRPr lang="en-US" dirty="0"/>
          </a:p>
        </p:txBody>
      </p:sp>
    </p:spTree>
    <p:extLst>
      <p:ext uri="{BB962C8B-B14F-4D97-AF65-F5344CB8AC3E}">
        <p14:creationId xmlns:p14="http://schemas.microsoft.com/office/powerpoint/2010/main" val="41035518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0277"/>
            <a:ext cx="10515600" cy="5426686"/>
          </a:xfrm>
        </p:spPr>
        <p:txBody>
          <a:bodyPr/>
          <a:lstStyle/>
          <a:p>
            <a:r>
              <a:rPr lang="ru-RU" dirty="0">
                <a:solidFill>
                  <a:schemeClr val="bg1"/>
                </a:solidFill>
              </a:rPr>
              <a:t>Бирачки одбор има овлашћење да удаљи представника посматрача са бирачког места ако се не придржава правила о одржавању реда на бирачком месту, ако на бирачком месту користи мобилни телефон или друга средства за везу и </a:t>
            </a:r>
            <a:r>
              <a:rPr lang="ru-RU" dirty="0" err="1">
                <a:solidFill>
                  <a:schemeClr val="bg1"/>
                </a:solidFill>
              </a:rPr>
              <a:t>комуникацију</a:t>
            </a:r>
            <a:r>
              <a:rPr lang="ru-RU" dirty="0">
                <a:solidFill>
                  <a:schemeClr val="bg1"/>
                </a:solidFill>
              </a:rPr>
              <a:t> </a:t>
            </a:r>
            <a:r>
              <a:rPr lang="ru-RU" dirty="0" smtClean="0">
                <a:solidFill>
                  <a:schemeClr val="bg1"/>
                </a:solidFill>
              </a:rPr>
              <a:t>и </a:t>
            </a:r>
            <a:r>
              <a:rPr lang="ru-RU" dirty="0">
                <a:solidFill>
                  <a:schemeClr val="bg1"/>
                </a:solidFill>
              </a:rPr>
              <a:t>ако омета рад бирачког одбора.</a:t>
            </a:r>
          </a:p>
          <a:p>
            <a:pPr marL="0" indent="0">
              <a:buNone/>
            </a:pPr>
            <a:r>
              <a:rPr lang="ru-RU" dirty="0">
                <a:solidFill>
                  <a:schemeClr val="bg1"/>
                </a:solidFill>
              </a:rPr>
              <a:t>НАПОМЕНА: У случају да бирачки одбор удаљи представника посматрача са бирачког места, непходно је да о томе одмах </a:t>
            </a:r>
            <a:r>
              <a:rPr lang="ru-RU" dirty="0" err="1">
                <a:solidFill>
                  <a:schemeClr val="bg1"/>
                </a:solidFill>
              </a:rPr>
              <a:t>обавести</a:t>
            </a:r>
            <a:r>
              <a:rPr lang="ru-RU" dirty="0">
                <a:solidFill>
                  <a:schemeClr val="bg1"/>
                </a:solidFill>
              </a:rPr>
              <a:t> </a:t>
            </a:r>
            <a:r>
              <a:rPr lang="ru-RU" dirty="0" err="1" smtClean="0">
                <a:solidFill>
                  <a:schemeClr val="bg1"/>
                </a:solidFill>
              </a:rPr>
              <a:t>изборну</a:t>
            </a:r>
            <a:r>
              <a:rPr lang="ru-RU" dirty="0" smtClean="0">
                <a:solidFill>
                  <a:schemeClr val="bg1"/>
                </a:solidFill>
              </a:rPr>
              <a:t> </a:t>
            </a:r>
            <a:r>
              <a:rPr lang="ru-RU" dirty="0" err="1" smtClean="0">
                <a:solidFill>
                  <a:schemeClr val="bg1"/>
                </a:solidFill>
              </a:rPr>
              <a:t>комисију</a:t>
            </a:r>
            <a:r>
              <a:rPr lang="ru-RU" dirty="0" smtClean="0">
                <a:solidFill>
                  <a:schemeClr val="bg1"/>
                </a:solidFill>
              </a:rPr>
              <a:t>.</a:t>
            </a:r>
          </a:p>
          <a:p>
            <a:pPr marL="0" indent="0">
              <a:buNone/>
            </a:pPr>
            <a:r>
              <a:rPr lang="ru-RU" dirty="0">
                <a:solidFill>
                  <a:schemeClr val="bg1"/>
                </a:solidFill>
              </a:rPr>
              <a:t>Представници медија могу доћи на бирачко место да би припремили извештај о току гласања, уз претходну </a:t>
            </a:r>
            <a:r>
              <a:rPr lang="ru-RU" dirty="0" err="1">
                <a:solidFill>
                  <a:schemeClr val="bg1"/>
                </a:solidFill>
              </a:rPr>
              <a:t>најаву</a:t>
            </a:r>
            <a:r>
              <a:rPr lang="ru-RU" dirty="0">
                <a:solidFill>
                  <a:schemeClr val="bg1"/>
                </a:solidFill>
              </a:rPr>
              <a:t> </a:t>
            </a:r>
            <a:r>
              <a:rPr lang="ru-RU" dirty="0" err="1" smtClean="0">
                <a:solidFill>
                  <a:schemeClr val="bg1"/>
                </a:solidFill>
              </a:rPr>
              <a:t>изборној</a:t>
            </a:r>
            <a:r>
              <a:rPr lang="ru-RU" dirty="0" smtClean="0">
                <a:solidFill>
                  <a:schemeClr val="bg1"/>
                </a:solidFill>
              </a:rPr>
              <a:t> </a:t>
            </a:r>
            <a:r>
              <a:rPr lang="ru-RU" dirty="0" err="1" smtClean="0">
                <a:solidFill>
                  <a:schemeClr val="bg1"/>
                </a:solidFill>
              </a:rPr>
              <a:t>комисији</a:t>
            </a:r>
            <a:r>
              <a:rPr lang="ru-RU" dirty="0" smtClean="0">
                <a:solidFill>
                  <a:schemeClr val="bg1"/>
                </a:solidFill>
              </a:rPr>
              <a:t>, </a:t>
            </a:r>
            <a:r>
              <a:rPr lang="ru-RU" dirty="0">
                <a:solidFill>
                  <a:schemeClr val="bg1"/>
                </a:solidFill>
              </a:rPr>
              <a:t>и мимо тога се не смеју задржавати на бирачком месту.</a:t>
            </a:r>
          </a:p>
          <a:p>
            <a:endParaRPr lang="en-US" dirty="0"/>
          </a:p>
        </p:txBody>
      </p:sp>
    </p:spTree>
    <p:extLst>
      <p:ext uri="{BB962C8B-B14F-4D97-AF65-F5344CB8AC3E}">
        <p14:creationId xmlns:p14="http://schemas.microsoft.com/office/powerpoint/2010/main" val="31208854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ru-RU" dirty="0">
                <a:solidFill>
                  <a:schemeClr val="bg1"/>
                </a:solidFill>
              </a:rPr>
              <a:t>Као нарушавање реда на бирачком месту квалификују се све оне радње којима се повређује тајност гласања, на пример, да неко стоји у близини паравана и посматра како бирачи попуњавају гласачке листиће, или се утиче на одлуку бирача о томе како ће гласати вршењем пропаганде на бирачком месту. И само вођење евиденције о гласачима, изузев нотирања укупног броја изашлих без навођења било каквих података, сматра се нарушавањем реда на бирачком месту. </a:t>
            </a:r>
            <a:endParaRPr lang="en-US" dirty="0">
              <a:solidFill>
                <a:schemeClr val="bg1"/>
              </a:solidFill>
            </a:endParaRPr>
          </a:p>
        </p:txBody>
      </p:sp>
    </p:spTree>
    <p:extLst>
      <p:ext uri="{BB962C8B-B14F-4D97-AF65-F5344CB8AC3E}">
        <p14:creationId xmlns:p14="http://schemas.microsoft.com/office/powerpoint/2010/main" val="35602237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19015"/>
            <a:ext cx="10515600" cy="5457948"/>
          </a:xfrm>
        </p:spPr>
        <p:txBody>
          <a:bodyPr>
            <a:normAutofit fontScale="92500"/>
          </a:bodyPr>
          <a:lstStyle/>
          <a:p>
            <a:pPr marL="0" indent="0">
              <a:buNone/>
            </a:pPr>
            <a:r>
              <a:rPr lang="ru-RU" dirty="0">
                <a:solidFill>
                  <a:schemeClr val="bg1"/>
                </a:solidFill>
              </a:rPr>
              <a:t>Ред на бирачком месту сматра се нарушеним нарочито онда када се на бирачком месту или непосредно </a:t>
            </a:r>
            <a:r>
              <a:rPr lang="ru-RU" dirty="0" err="1">
                <a:solidFill>
                  <a:schemeClr val="bg1"/>
                </a:solidFill>
              </a:rPr>
              <a:t>испред</a:t>
            </a:r>
            <a:r>
              <a:rPr lang="ru-RU" dirty="0">
                <a:solidFill>
                  <a:schemeClr val="bg1"/>
                </a:solidFill>
              </a:rPr>
              <a:t> бирачког места:</a:t>
            </a:r>
          </a:p>
          <a:p>
            <a:r>
              <a:rPr lang="ru-RU" dirty="0" smtClean="0">
                <a:solidFill>
                  <a:schemeClr val="bg1"/>
                </a:solidFill>
              </a:rPr>
              <a:t>задржавају </a:t>
            </a:r>
            <a:r>
              <a:rPr lang="ru-RU" dirty="0">
                <a:solidFill>
                  <a:schemeClr val="bg1"/>
                </a:solidFill>
              </a:rPr>
              <a:t>лица која немају права и дужности у вези са спровођењем избора;</a:t>
            </a:r>
          </a:p>
          <a:p>
            <a:r>
              <a:rPr lang="ru-RU" dirty="0" smtClean="0">
                <a:solidFill>
                  <a:schemeClr val="bg1"/>
                </a:solidFill>
              </a:rPr>
              <a:t>неовлашћено </a:t>
            </a:r>
            <a:r>
              <a:rPr lang="ru-RU" dirty="0">
                <a:solidFill>
                  <a:schemeClr val="bg1"/>
                </a:solidFill>
              </a:rPr>
              <a:t>снимају и фотографишу дешавања на бирачком месту;</a:t>
            </a:r>
          </a:p>
          <a:p>
            <a:r>
              <a:rPr lang="ru-RU" dirty="0" smtClean="0">
                <a:solidFill>
                  <a:schemeClr val="bg1"/>
                </a:solidFill>
              </a:rPr>
              <a:t>употребом </a:t>
            </a:r>
            <a:r>
              <a:rPr lang="ru-RU" dirty="0">
                <a:solidFill>
                  <a:schemeClr val="bg1"/>
                </a:solidFill>
              </a:rPr>
              <a:t>мобилног телефона и других средстава за везу неовлашћено дају обавештења о дешавањима на бирачком месту, а нарочито о томе која лица су изашла, односно нису изашла на изборе;</a:t>
            </a:r>
          </a:p>
          <a:p>
            <a:r>
              <a:rPr lang="ru-RU" dirty="0" smtClean="0">
                <a:solidFill>
                  <a:schemeClr val="bg1"/>
                </a:solidFill>
              </a:rPr>
              <a:t>праве </a:t>
            </a:r>
            <a:r>
              <a:rPr lang="ru-RU" dirty="0">
                <a:solidFill>
                  <a:schemeClr val="bg1"/>
                </a:solidFill>
              </a:rPr>
              <a:t>спискови бирача који су изашли или нису изашли на изборе ван </a:t>
            </a:r>
            <a:r>
              <a:rPr lang="ru-RU" dirty="0" smtClean="0">
                <a:solidFill>
                  <a:schemeClr val="bg1"/>
                </a:solidFill>
              </a:rPr>
              <a:t>службене </a:t>
            </a:r>
            <a:r>
              <a:rPr lang="ru-RU" dirty="0">
                <a:solidFill>
                  <a:schemeClr val="bg1"/>
                </a:solidFill>
              </a:rPr>
              <a:t>евиденције у изводу из бирачког списка;</a:t>
            </a:r>
          </a:p>
          <a:p>
            <a:r>
              <a:rPr lang="ru-RU" dirty="0" smtClean="0">
                <a:solidFill>
                  <a:schemeClr val="bg1"/>
                </a:solidFill>
              </a:rPr>
              <a:t>истичу </a:t>
            </a:r>
            <a:r>
              <a:rPr lang="ru-RU" dirty="0">
                <a:solidFill>
                  <a:schemeClr val="bg1"/>
                </a:solidFill>
              </a:rPr>
              <a:t>симболи политичке странке, подносиоца проглашене изборне листе као и други изборни пропагандни материјал.</a:t>
            </a:r>
          </a:p>
          <a:p>
            <a:endParaRPr lang="en-US" dirty="0"/>
          </a:p>
        </p:txBody>
      </p:sp>
    </p:spTree>
    <p:extLst>
      <p:ext uri="{BB962C8B-B14F-4D97-AF65-F5344CB8AC3E}">
        <p14:creationId xmlns:p14="http://schemas.microsoft.com/office/powerpoint/2010/main" val="223451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513" y="423949"/>
            <a:ext cx="11396749" cy="6192982"/>
          </a:xfrm>
        </p:spPr>
        <p:txBody>
          <a:bodyPr>
            <a:normAutofit/>
          </a:bodyPr>
          <a:lstStyle/>
          <a:p>
            <a:pPr marL="0" indent="0" algn="just">
              <a:lnSpc>
                <a:spcPct val="100000"/>
              </a:lnSpc>
              <a:spcBef>
                <a:spcPts val="0"/>
              </a:spcBef>
              <a:buNone/>
            </a:pPr>
            <a:endParaRPr lang="en-US" sz="1500" dirty="0" smtClean="0">
              <a:solidFill>
                <a:schemeClr val="bg1"/>
              </a:solidFill>
            </a:endParaRPr>
          </a:p>
          <a:p>
            <a:pPr marL="0" indent="0" algn="just">
              <a:lnSpc>
                <a:spcPct val="100000"/>
              </a:lnSpc>
              <a:spcBef>
                <a:spcPts val="0"/>
              </a:spcBef>
              <a:buNone/>
            </a:pPr>
            <a:r>
              <a:rPr lang="ru-RU" dirty="0">
                <a:solidFill>
                  <a:schemeClr val="bg1"/>
                </a:solidFill>
              </a:rPr>
              <a:t>KОДЕКС ПОНАШАЊА ЧЛАНОВА И ЗАМЕНИКА ЧЛАНОВА ОРГАНА ЗА СПРОВОЂЕЊЕ </a:t>
            </a:r>
            <a:r>
              <a:rPr lang="ru-RU" dirty="0" smtClean="0">
                <a:solidFill>
                  <a:schemeClr val="bg1"/>
                </a:solidFill>
              </a:rPr>
              <a:t>ИЗБОРА</a:t>
            </a:r>
          </a:p>
          <a:p>
            <a:pPr marL="0" indent="0" algn="just">
              <a:lnSpc>
                <a:spcPct val="100000"/>
              </a:lnSpc>
              <a:spcBef>
                <a:spcPts val="0"/>
              </a:spcBef>
              <a:buNone/>
            </a:pPr>
            <a:endParaRPr lang="ru-RU" dirty="0" smtClean="0">
              <a:solidFill>
                <a:schemeClr val="bg1"/>
              </a:solidFill>
            </a:endParaRPr>
          </a:p>
          <a:p>
            <a:pPr marL="0" indent="0" algn="just">
              <a:lnSpc>
                <a:spcPct val="100000"/>
              </a:lnSpc>
              <a:spcBef>
                <a:spcPts val="0"/>
              </a:spcBef>
              <a:buNone/>
            </a:pPr>
            <a:r>
              <a:rPr lang="ru-RU" dirty="0">
                <a:solidFill>
                  <a:schemeClr val="bg1"/>
                </a:solidFill>
              </a:rPr>
              <a:t>У циљу унапређења рада, али и успостављању етичких стандарда понашања који се очекују од органа за спровођење избора, РИК је донео Кодекс понашања чланова и заменика чланова органа за спровођење избора</a:t>
            </a:r>
            <a:r>
              <a:rPr lang="ru-RU" dirty="0" smtClean="0">
                <a:solidFill>
                  <a:schemeClr val="bg1"/>
                </a:solidFill>
              </a:rPr>
              <a:t>.</a:t>
            </a:r>
          </a:p>
          <a:p>
            <a:pPr marL="0" indent="0" algn="just">
              <a:lnSpc>
                <a:spcPct val="100000"/>
              </a:lnSpc>
              <a:spcBef>
                <a:spcPts val="0"/>
              </a:spcBef>
              <a:buNone/>
            </a:pPr>
            <a:endParaRPr lang="ru-RU" dirty="0">
              <a:solidFill>
                <a:schemeClr val="bg1"/>
              </a:solidFill>
            </a:endParaRPr>
          </a:p>
        </p:txBody>
      </p:sp>
    </p:spTree>
    <p:extLst>
      <p:ext uri="{BB962C8B-B14F-4D97-AF65-F5344CB8AC3E}">
        <p14:creationId xmlns:p14="http://schemas.microsoft.com/office/powerpoint/2010/main" val="39120829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ru-RU" dirty="0">
                <a:solidFill>
                  <a:schemeClr val="bg1"/>
                </a:solidFill>
              </a:rPr>
              <a:t>НАПОМЕНА: </a:t>
            </a:r>
            <a:r>
              <a:rPr lang="ru-RU" dirty="0" err="1" smtClean="0">
                <a:solidFill>
                  <a:schemeClr val="bg1"/>
                </a:solidFill>
              </a:rPr>
              <a:t>Члан</a:t>
            </a:r>
            <a:r>
              <a:rPr lang="ru-RU" dirty="0" smtClean="0">
                <a:solidFill>
                  <a:schemeClr val="bg1"/>
                </a:solidFill>
              </a:rPr>
              <a:t> </a:t>
            </a:r>
            <a:r>
              <a:rPr lang="ru-RU" dirty="0">
                <a:solidFill>
                  <a:schemeClr val="bg1"/>
                </a:solidFill>
              </a:rPr>
              <a:t>бирачког одбора </a:t>
            </a:r>
            <a:r>
              <a:rPr lang="ru-RU" dirty="0" err="1">
                <a:solidFill>
                  <a:schemeClr val="bg1"/>
                </a:solidFill>
              </a:rPr>
              <a:t>који</a:t>
            </a:r>
            <a:r>
              <a:rPr lang="ru-RU" dirty="0">
                <a:solidFill>
                  <a:schemeClr val="bg1"/>
                </a:solidFill>
              </a:rPr>
              <a:t> </a:t>
            </a:r>
            <a:r>
              <a:rPr lang="ru-RU" dirty="0" err="1" smtClean="0">
                <a:solidFill>
                  <a:schemeClr val="bg1"/>
                </a:solidFill>
              </a:rPr>
              <a:t>је</a:t>
            </a:r>
            <a:r>
              <a:rPr lang="ru-RU" dirty="0" smtClean="0">
                <a:solidFill>
                  <a:schemeClr val="bg1"/>
                </a:solidFill>
              </a:rPr>
              <a:t> </a:t>
            </a:r>
            <a:r>
              <a:rPr lang="ru-RU" dirty="0" err="1" smtClean="0">
                <a:solidFill>
                  <a:schemeClr val="bg1"/>
                </a:solidFill>
              </a:rPr>
              <a:t>задужен</a:t>
            </a:r>
            <a:r>
              <a:rPr lang="ru-RU" dirty="0" smtClean="0">
                <a:solidFill>
                  <a:schemeClr val="bg1"/>
                </a:solidFill>
              </a:rPr>
              <a:t> </a:t>
            </a:r>
            <a:r>
              <a:rPr lang="ru-RU" dirty="0">
                <a:solidFill>
                  <a:schemeClr val="bg1"/>
                </a:solidFill>
              </a:rPr>
              <a:t>за извод из бирачког списка </a:t>
            </a:r>
            <a:r>
              <a:rPr lang="ru-RU" dirty="0" err="1" smtClean="0">
                <a:solidFill>
                  <a:schemeClr val="bg1"/>
                </a:solidFill>
              </a:rPr>
              <a:t>може</a:t>
            </a:r>
            <a:r>
              <a:rPr lang="ru-RU" dirty="0" smtClean="0">
                <a:solidFill>
                  <a:schemeClr val="bg1"/>
                </a:solidFill>
              </a:rPr>
              <a:t> </a:t>
            </a:r>
            <a:r>
              <a:rPr lang="ru-RU" dirty="0">
                <a:solidFill>
                  <a:schemeClr val="bg1"/>
                </a:solidFill>
              </a:rPr>
              <a:t>на посебном листу </a:t>
            </a:r>
            <a:r>
              <a:rPr lang="ru-RU" dirty="0" err="1" smtClean="0">
                <a:solidFill>
                  <a:schemeClr val="bg1"/>
                </a:solidFill>
              </a:rPr>
              <a:t>папира</a:t>
            </a:r>
            <a:r>
              <a:rPr lang="ru-RU" dirty="0" smtClean="0">
                <a:solidFill>
                  <a:schemeClr val="bg1"/>
                </a:solidFill>
              </a:rPr>
              <a:t> </a:t>
            </a:r>
            <a:r>
              <a:rPr lang="ru-RU" dirty="0">
                <a:solidFill>
                  <a:schemeClr val="bg1"/>
                </a:solidFill>
              </a:rPr>
              <a:t>да </a:t>
            </a:r>
            <a:r>
              <a:rPr lang="ru-RU" dirty="0" err="1" smtClean="0">
                <a:solidFill>
                  <a:schemeClr val="bg1"/>
                </a:solidFill>
              </a:rPr>
              <a:t>уписује</a:t>
            </a:r>
            <a:r>
              <a:rPr lang="ru-RU" dirty="0" smtClean="0">
                <a:solidFill>
                  <a:schemeClr val="bg1"/>
                </a:solidFill>
              </a:rPr>
              <a:t> </a:t>
            </a:r>
            <a:r>
              <a:rPr lang="ru-RU" dirty="0">
                <a:solidFill>
                  <a:schemeClr val="bg1"/>
                </a:solidFill>
              </a:rPr>
              <a:t>цртицу за сваког бирача који је изашао на изборе и на тај начин </a:t>
            </a:r>
            <a:r>
              <a:rPr lang="ru-RU" dirty="0" smtClean="0">
                <a:solidFill>
                  <a:schemeClr val="bg1"/>
                </a:solidFill>
              </a:rPr>
              <a:t>води </a:t>
            </a:r>
            <a:r>
              <a:rPr lang="ru-RU" dirty="0">
                <a:solidFill>
                  <a:schemeClr val="bg1"/>
                </a:solidFill>
              </a:rPr>
              <a:t>евиденцију о излазности</a:t>
            </a:r>
            <a:r>
              <a:rPr lang="ru-RU" dirty="0" smtClean="0">
                <a:solidFill>
                  <a:schemeClr val="bg1"/>
                </a:solidFill>
              </a:rPr>
              <a:t>.</a:t>
            </a:r>
          </a:p>
          <a:p>
            <a:pPr marL="0" indent="0">
              <a:buNone/>
            </a:pPr>
            <a:endParaRPr lang="ru-RU" dirty="0">
              <a:solidFill>
                <a:schemeClr val="bg1"/>
              </a:solidFill>
            </a:endParaRPr>
          </a:p>
          <a:p>
            <a:r>
              <a:rPr lang="ru-RU" dirty="0">
                <a:solidFill>
                  <a:schemeClr val="bg1"/>
                </a:solidFill>
              </a:rPr>
              <a:t>Ако се води евиденција о излазности на одређеном бирачком месту, подаци о броју бирача који су изашли на изборе морају бити доступни свим члановима бирачког одбора.</a:t>
            </a:r>
          </a:p>
          <a:p>
            <a:endParaRPr lang="en-US" dirty="0"/>
          </a:p>
        </p:txBody>
      </p:sp>
    </p:spTree>
    <p:extLst>
      <p:ext uri="{BB962C8B-B14F-4D97-AF65-F5344CB8AC3E}">
        <p14:creationId xmlns:p14="http://schemas.microsoft.com/office/powerpoint/2010/main" val="42562421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ru-RU" dirty="0">
                <a:solidFill>
                  <a:schemeClr val="bg1"/>
                </a:solidFill>
              </a:rPr>
              <a:t>Бирачким местом, у смислу </a:t>
            </a:r>
            <a:r>
              <a:rPr lang="ru-RU" dirty="0" err="1">
                <a:solidFill>
                  <a:schemeClr val="bg1"/>
                </a:solidFill>
              </a:rPr>
              <a:t>одредаба</a:t>
            </a:r>
            <a:r>
              <a:rPr lang="ru-RU" dirty="0">
                <a:solidFill>
                  <a:schemeClr val="bg1"/>
                </a:solidFill>
              </a:rPr>
              <a:t> З</a:t>
            </a:r>
            <a:r>
              <a:rPr lang="ru-RU" dirty="0" smtClean="0">
                <a:solidFill>
                  <a:schemeClr val="bg1"/>
                </a:solidFill>
              </a:rPr>
              <a:t>акона </a:t>
            </a:r>
            <a:r>
              <a:rPr lang="ru-RU" dirty="0">
                <a:solidFill>
                  <a:schemeClr val="bg1"/>
                </a:solidFill>
              </a:rPr>
              <a:t>којим се уређује одржавање реда на бирачком месту, сматра се просторија у којој се обавља гласање, а ако се у једном објекту налази више просторија за гласање, бирачким местом сматра се цео тај објекат.</a:t>
            </a:r>
            <a:endParaRPr lang="en-US" dirty="0">
              <a:solidFill>
                <a:schemeClr val="bg1"/>
              </a:solidFill>
            </a:endParaRPr>
          </a:p>
        </p:txBody>
      </p:sp>
    </p:spTree>
    <p:extLst>
      <p:ext uri="{BB962C8B-B14F-4D97-AF65-F5344CB8AC3E}">
        <p14:creationId xmlns:p14="http://schemas.microsoft.com/office/powerpoint/2010/main" val="3086892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04985"/>
            <a:ext cx="10515600" cy="5371978"/>
          </a:xfrm>
        </p:spPr>
        <p:txBody>
          <a:bodyPr>
            <a:normAutofit fontScale="92500"/>
          </a:bodyPr>
          <a:lstStyle/>
          <a:p>
            <a:pPr marL="0" indent="0">
              <a:buNone/>
            </a:pPr>
            <a:r>
              <a:rPr lang="ru-RU" dirty="0">
                <a:solidFill>
                  <a:schemeClr val="bg1"/>
                </a:solidFill>
              </a:rPr>
              <a:t>ВАЖНО: Ако се наруши ред на бирачком месту, бирачки одбор може да прекине гласање док се ред не успостави. У случају да дође до прекида гласања, бирачки одбор је у обавези да у записнику од раду бирачког одбора наведе разлоге за прекид и колико је прекид трајао. Ако је прекид гласања трајао дуже од једног часа, гласање се продужава за онолико времена колико је прекид трајао. Ако је прекид трајао мање од сат времена, гласање се не продужава. </a:t>
            </a:r>
          </a:p>
          <a:p>
            <a:pPr marL="0" indent="0">
              <a:buNone/>
            </a:pPr>
            <a:r>
              <a:rPr lang="ru-RU" dirty="0">
                <a:solidFill>
                  <a:schemeClr val="bg1"/>
                </a:solidFill>
              </a:rPr>
              <a:t>НАПОМЕНА: Припадници </a:t>
            </a:r>
            <a:r>
              <a:rPr lang="ru-RU" dirty="0" err="1">
                <a:solidFill>
                  <a:schemeClr val="bg1"/>
                </a:solidFill>
              </a:rPr>
              <a:t>полиције</a:t>
            </a:r>
            <a:r>
              <a:rPr lang="ru-RU" dirty="0">
                <a:solidFill>
                  <a:schemeClr val="bg1"/>
                </a:solidFill>
              </a:rPr>
              <a:t> </a:t>
            </a:r>
            <a:r>
              <a:rPr lang="ru-RU" dirty="0" smtClean="0">
                <a:solidFill>
                  <a:schemeClr val="bg1"/>
                </a:solidFill>
              </a:rPr>
              <a:t>и </a:t>
            </a:r>
            <a:r>
              <a:rPr lang="ru-RU" dirty="0" err="1" smtClean="0">
                <a:solidFill>
                  <a:schemeClr val="bg1"/>
                </a:solidFill>
              </a:rPr>
              <a:t>комуналне</a:t>
            </a:r>
            <a:r>
              <a:rPr lang="ru-RU" dirty="0" smtClean="0">
                <a:solidFill>
                  <a:schemeClr val="bg1"/>
                </a:solidFill>
              </a:rPr>
              <a:t> </a:t>
            </a:r>
            <a:r>
              <a:rPr lang="ru-RU" dirty="0" err="1" smtClean="0">
                <a:solidFill>
                  <a:schemeClr val="bg1"/>
                </a:solidFill>
              </a:rPr>
              <a:t>милиције</a:t>
            </a:r>
            <a:r>
              <a:rPr lang="ru-RU" dirty="0" smtClean="0">
                <a:solidFill>
                  <a:schemeClr val="bg1"/>
                </a:solidFill>
              </a:rPr>
              <a:t> на </a:t>
            </a:r>
            <a:r>
              <a:rPr lang="ru-RU" dirty="0">
                <a:solidFill>
                  <a:schemeClr val="bg1"/>
                </a:solidFill>
              </a:rPr>
              <a:t>дужности могу ући на бирачко место само на позив председника бирачког одбора, ако су на бирачком месту нарушени ред и мир. </a:t>
            </a:r>
          </a:p>
          <a:p>
            <a:pPr marL="0" indent="0">
              <a:buNone/>
            </a:pPr>
            <a:r>
              <a:rPr lang="ru-RU" dirty="0">
                <a:solidFill>
                  <a:schemeClr val="bg1"/>
                </a:solidFill>
              </a:rPr>
              <a:t>НАПОМЕНА: </a:t>
            </a:r>
            <a:r>
              <a:rPr lang="ru-RU" dirty="0" err="1">
                <a:solidFill>
                  <a:schemeClr val="bg1"/>
                </a:solidFill>
              </a:rPr>
              <a:t>Полицајац</a:t>
            </a:r>
            <a:r>
              <a:rPr lang="ru-RU" dirty="0">
                <a:solidFill>
                  <a:schemeClr val="bg1"/>
                </a:solidFill>
              </a:rPr>
              <a:t> </a:t>
            </a:r>
            <a:r>
              <a:rPr lang="ru-RU" dirty="0" smtClean="0">
                <a:solidFill>
                  <a:schemeClr val="bg1"/>
                </a:solidFill>
              </a:rPr>
              <a:t>и </a:t>
            </a:r>
            <a:r>
              <a:rPr lang="ru-RU" dirty="0" err="1" smtClean="0">
                <a:solidFill>
                  <a:schemeClr val="bg1"/>
                </a:solidFill>
              </a:rPr>
              <a:t>комунални</a:t>
            </a:r>
            <a:r>
              <a:rPr lang="ru-RU" dirty="0" smtClean="0">
                <a:solidFill>
                  <a:schemeClr val="bg1"/>
                </a:solidFill>
              </a:rPr>
              <a:t> </a:t>
            </a:r>
            <a:r>
              <a:rPr lang="ru-RU" dirty="0" err="1" smtClean="0">
                <a:solidFill>
                  <a:schemeClr val="bg1"/>
                </a:solidFill>
              </a:rPr>
              <a:t>милиционар</a:t>
            </a:r>
            <a:r>
              <a:rPr lang="ru-RU" dirty="0" smtClean="0">
                <a:solidFill>
                  <a:schemeClr val="bg1"/>
                </a:solidFill>
              </a:rPr>
              <a:t> у </a:t>
            </a:r>
            <a:r>
              <a:rPr lang="ru-RU" dirty="0" err="1">
                <a:solidFill>
                  <a:schemeClr val="bg1"/>
                </a:solidFill>
              </a:rPr>
              <a:t>униформи</a:t>
            </a:r>
            <a:r>
              <a:rPr lang="ru-RU" dirty="0">
                <a:solidFill>
                  <a:schemeClr val="bg1"/>
                </a:solidFill>
              </a:rPr>
              <a:t> </a:t>
            </a:r>
            <a:r>
              <a:rPr lang="ru-RU" dirty="0" smtClean="0">
                <a:solidFill>
                  <a:schemeClr val="bg1"/>
                </a:solidFill>
              </a:rPr>
              <a:t>могу </a:t>
            </a:r>
            <a:r>
              <a:rPr lang="ru-RU" dirty="0">
                <a:solidFill>
                  <a:schemeClr val="bg1"/>
                </a:solidFill>
              </a:rPr>
              <a:t>да </a:t>
            </a:r>
            <a:r>
              <a:rPr lang="ru-RU" dirty="0" err="1" smtClean="0">
                <a:solidFill>
                  <a:schemeClr val="bg1"/>
                </a:solidFill>
              </a:rPr>
              <a:t>уђу</a:t>
            </a:r>
            <a:r>
              <a:rPr lang="ru-RU" dirty="0" smtClean="0">
                <a:solidFill>
                  <a:schemeClr val="bg1"/>
                </a:solidFill>
              </a:rPr>
              <a:t> </a:t>
            </a:r>
            <a:r>
              <a:rPr lang="ru-RU" dirty="0">
                <a:solidFill>
                  <a:schemeClr val="bg1"/>
                </a:solidFill>
              </a:rPr>
              <a:t>на бирачко место на </a:t>
            </a:r>
            <a:r>
              <a:rPr lang="ru-RU" dirty="0" err="1">
                <a:solidFill>
                  <a:schemeClr val="bg1"/>
                </a:solidFill>
              </a:rPr>
              <a:t>којем</a:t>
            </a:r>
            <a:r>
              <a:rPr lang="ru-RU" dirty="0">
                <a:solidFill>
                  <a:schemeClr val="bg1"/>
                </a:solidFill>
              </a:rPr>
              <a:t> </a:t>
            </a:r>
            <a:r>
              <a:rPr lang="ru-RU" dirty="0" smtClean="0">
                <a:solidFill>
                  <a:schemeClr val="bg1"/>
                </a:solidFill>
              </a:rPr>
              <a:t>су </a:t>
            </a:r>
            <a:r>
              <a:rPr lang="ru-RU" dirty="0" err="1" smtClean="0">
                <a:solidFill>
                  <a:schemeClr val="bg1"/>
                </a:solidFill>
              </a:rPr>
              <a:t>уписани</a:t>
            </a:r>
            <a:r>
              <a:rPr lang="ru-RU" dirty="0" smtClean="0">
                <a:solidFill>
                  <a:schemeClr val="bg1"/>
                </a:solidFill>
              </a:rPr>
              <a:t> </a:t>
            </a:r>
            <a:r>
              <a:rPr lang="ru-RU" dirty="0">
                <a:solidFill>
                  <a:schemeClr val="bg1"/>
                </a:solidFill>
              </a:rPr>
              <a:t>у извод из бирачког списка да би </a:t>
            </a:r>
            <a:r>
              <a:rPr lang="ru-RU" dirty="0" err="1" smtClean="0">
                <a:solidFill>
                  <a:schemeClr val="bg1"/>
                </a:solidFill>
              </a:rPr>
              <a:t>гласали</a:t>
            </a:r>
            <a:r>
              <a:rPr lang="ru-RU" dirty="0" smtClean="0">
                <a:solidFill>
                  <a:schemeClr val="bg1"/>
                </a:solidFill>
              </a:rPr>
              <a:t>, </a:t>
            </a:r>
            <a:r>
              <a:rPr lang="ru-RU" dirty="0">
                <a:solidFill>
                  <a:schemeClr val="bg1"/>
                </a:solidFill>
              </a:rPr>
              <a:t>под условом да не </a:t>
            </a:r>
            <a:r>
              <a:rPr lang="ru-RU" dirty="0" smtClean="0">
                <a:solidFill>
                  <a:schemeClr val="bg1"/>
                </a:solidFill>
              </a:rPr>
              <a:t>носе </a:t>
            </a:r>
            <a:r>
              <a:rPr lang="ru-RU" dirty="0">
                <a:solidFill>
                  <a:schemeClr val="bg1"/>
                </a:solidFill>
              </a:rPr>
              <a:t>оружје нити друга средства принуде. </a:t>
            </a:r>
          </a:p>
          <a:p>
            <a:endParaRPr lang="en-US" dirty="0"/>
          </a:p>
        </p:txBody>
      </p:sp>
    </p:spTree>
    <p:extLst>
      <p:ext uri="{BB962C8B-B14F-4D97-AF65-F5344CB8AC3E}">
        <p14:creationId xmlns:p14="http://schemas.microsoft.com/office/powerpoint/2010/main" val="1883245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40044"/>
          </a:xfrm>
        </p:spPr>
        <p:txBody>
          <a:bodyPr>
            <a:normAutofit fontScale="90000"/>
          </a:bodyPr>
          <a:lstStyle/>
          <a:p>
            <a:r>
              <a:rPr lang="ru-RU" dirty="0">
                <a:solidFill>
                  <a:schemeClr val="bg1"/>
                </a:solidFill>
              </a:rPr>
              <a:t>Затварање бирачког места и утврђивање резултата гласања</a:t>
            </a:r>
            <a:endParaRPr lang="en-US" dirty="0">
              <a:solidFill>
                <a:schemeClr val="bg1"/>
              </a:solidFill>
            </a:endParaRPr>
          </a:p>
        </p:txBody>
      </p:sp>
      <p:sp>
        <p:nvSpPr>
          <p:cNvPr id="3" name="Content Placeholder 2"/>
          <p:cNvSpPr>
            <a:spLocks noGrp="1"/>
          </p:cNvSpPr>
          <p:nvPr>
            <p:ph idx="1"/>
          </p:nvPr>
        </p:nvSpPr>
        <p:spPr>
          <a:xfrm>
            <a:off x="838200" y="1625600"/>
            <a:ext cx="10515600" cy="4551363"/>
          </a:xfrm>
        </p:spPr>
        <p:txBody>
          <a:bodyPr>
            <a:normAutofit/>
          </a:bodyPr>
          <a:lstStyle/>
          <a:p>
            <a:r>
              <a:rPr lang="ru-RU" dirty="0">
                <a:solidFill>
                  <a:schemeClr val="bg1"/>
                </a:solidFill>
              </a:rPr>
              <a:t>Бирачко место се затвара у 20.00 часова, с тим што се бирачима који су се у том тренутку затекли на бирачком месту или непосредно </a:t>
            </a:r>
            <a:r>
              <a:rPr lang="ru-RU" dirty="0" err="1">
                <a:solidFill>
                  <a:schemeClr val="bg1"/>
                </a:solidFill>
              </a:rPr>
              <a:t>испред</a:t>
            </a:r>
            <a:r>
              <a:rPr lang="ru-RU" dirty="0">
                <a:solidFill>
                  <a:schemeClr val="bg1"/>
                </a:solidFill>
              </a:rPr>
              <a:t> бирачког места мора омогућити да гласају. У том случају, председник бирачког одбора одређује члана бирачког одбора који ће утврдити број бирача који су се затекли на бирачком месту у време затварања који стаје иза последњег затеченог бирача како би означио крај реда. </a:t>
            </a:r>
          </a:p>
          <a:p>
            <a:r>
              <a:rPr lang="ru-RU" dirty="0">
                <a:solidFill>
                  <a:schemeClr val="bg1"/>
                </a:solidFill>
              </a:rPr>
              <a:t>Када и последњи бирач који се у 20.00 часова затекао на бирачком месту обави гласање и напусти бирачко место, бирачки одбор закључава просторију у којој је обављено гласање и приступа утврђивању резултата гласања. </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0810" y="93784"/>
            <a:ext cx="1151190" cy="4027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455435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65090"/>
          </a:xfrm>
        </p:spPr>
        <p:txBody>
          <a:bodyPr/>
          <a:lstStyle/>
          <a:p>
            <a:r>
              <a:rPr lang="sr-Cyrl-RS" dirty="0" smtClean="0">
                <a:solidFill>
                  <a:schemeClr val="bg1"/>
                </a:solidFill>
              </a:rPr>
              <a:t>Утврђивање резултата гласања</a:t>
            </a:r>
            <a:endParaRPr lang="en-US" dirty="0">
              <a:solidFill>
                <a:schemeClr val="bg1"/>
              </a:solidFill>
            </a:endParaRPr>
          </a:p>
        </p:txBody>
      </p:sp>
      <p:sp>
        <p:nvSpPr>
          <p:cNvPr id="3" name="Content Placeholder 2"/>
          <p:cNvSpPr>
            <a:spLocks noGrp="1"/>
          </p:cNvSpPr>
          <p:nvPr>
            <p:ph idx="1"/>
          </p:nvPr>
        </p:nvSpPr>
        <p:spPr>
          <a:xfrm>
            <a:off x="838200" y="1563077"/>
            <a:ext cx="10515600" cy="4613886"/>
          </a:xfrm>
        </p:spPr>
        <p:txBody>
          <a:bodyPr>
            <a:normAutofit/>
          </a:bodyPr>
          <a:lstStyle/>
          <a:p>
            <a:pPr marL="0" indent="0">
              <a:buNone/>
            </a:pPr>
            <a:r>
              <a:rPr lang="ru-RU" dirty="0">
                <a:solidFill>
                  <a:schemeClr val="bg1"/>
                </a:solidFill>
              </a:rPr>
              <a:t>ВАЖНО: Утврђивању резултата морају да присуствују сви чланови бирачког одбора или њихови заменици. </a:t>
            </a:r>
          </a:p>
          <a:p>
            <a:pPr marL="0" indent="0">
              <a:buNone/>
            </a:pPr>
            <a:r>
              <a:rPr lang="ru-RU" dirty="0" smtClean="0">
                <a:solidFill>
                  <a:schemeClr val="bg1"/>
                </a:solidFill>
              </a:rPr>
              <a:t>Утврђивање </a:t>
            </a:r>
            <a:r>
              <a:rPr lang="ru-RU" dirty="0">
                <a:solidFill>
                  <a:schemeClr val="bg1"/>
                </a:solidFill>
              </a:rPr>
              <a:t>резултата гласања има три фазе:</a:t>
            </a:r>
          </a:p>
          <a:p>
            <a:r>
              <a:rPr lang="ru-RU" dirty="0" smtClean="0">
                <a:solidFill>
                  <a:schemeClr val="bg1"/>
                </a:solidFill>
              </a:rPr>
              <a:t>попуњавање </a:t>
            </a:r>
            <a:r>
              <a:rPr lang="ru-RU" dirty="0">
                <a:solidFill>
                  <a:schemeClr val="bg1"/>
                </a:solidFill>
              </a:rPr>
              <a:t>контролног формулара за проверу логичко-рачунске исправности резултата гласања</a:t>
            </a:r>
          </a:p>
          <a:p>
            <a:r>
              <a:rPr lang="ru-RU" dirty="0" smtClean="0">
                <a:solidFill>
                  <a:schemeClr val="bg1"/>
                </a:solidFill>
              </a:rPr>
              <a:t>логичко-рачунска </a:t>
            </a:r>
            <a:r>
              <a:rPr lang="ru-RU" dirty="0">
                <a:solidFill>
                  <a:schemeClr val="bg1"/>
                </a:solidFill>
              </a:rPr>
              <a:t>контрола исправности утврђених резултата гласања</a:t>
            </a:r>
          </a:p>
          <a:p>
            <a:r>
              <a:rPr lang="ru-RU" dirty="0" smtClean="0">
                <a:solidFill>
                  <a:schemeClr val="bg1"/>
                </a:solidFill>
              </a:rPr>
              <a:t>уписивање </a:t>
            </a:r>
            <a:r>
              <a:rPr lang="ru-RU" dirty="0">
                <a:solidFill>
                  <a:schemeClr val="bg1"/>
                </a:solidFill>
              </a:rPr>
              <a:t>резултата гласања у Записник о раду бирачког </a:t>
            </a:r>
            <a:r>
              <a:rPr lang="ru-RU" dirty="0" smtClean="0">
                <a:solidFill>
                  <a:schemeClr val="bg1"/>
                </a:solidFill>
              </a:rPr>
              <a:t>одбора</a:t>
            </a:r>
          </a:p>
          <a:p>
            <a:pPr marL="0" indent="0">
              <a:buNone/>
            </a:pPr>
            <a:r>
              <a:rPr lang="ru-RU" dirty="0" smtClean="0">
                <a:solidFill>
                  <a:schemeClr val="bg1"/>
                </a:solidFill>
              </a:rPr>
              <a:t> </a:t>
            </a:r>
            <a:endParaRPr lang="ru-RU" dirty="0">
              <a:solidFill>
                <a:schemeClr val="bg1"/>
              </a:solidFill>
            </a:endParaRPr>
          </a:p>
          <a:p>
            <a:endParaRPr lang="en-US" dirty="0"/>
          </a:p>
        </p:txBody>
      </p:sp>
    </p:spTree>
    <p:extLst>
      <p:ext uri="{BB962C8B-B14F-4D97-AF65-F5344CB8AC3E}">
        <p14:creationId xmlns:p14="http://schemas.microsoft.com/office/powerpoint/2010/main" val="3916923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713766"/>
          </a:xfrm>
        </p:spPr>
        <p:txBody>
          <a:bodyPr>
            <a:normAutofit fontScale="90000"/>
          </a:bodyPr>
          <a:lstStyle/>
          <a:p>
            <a:r>
              <a:rPr lang="sr-Cyrl-RS" dirty="0">
                <a:solidFill>
                  <a:schemeClr val="bg1"/>
                </a:solidFill>
              </a:rPr>
              <a:t>Прва </a:t>
            </a:r>
            <a:r>
              <a:rPr lang="sr-Cyrl-RS" dirty="0" smtClean="0">
                <a:solidFill>
                  <a:schemeClr val="bg1"/>
                </a:solidFill>
              </a:rPr>
              <a:t>фаза-</a:t>
            </a:r>
            <a:r>
              <a:rPr lang="ru-RU" dirty="0" smtClean="0">
                <a:solidFill>
                  <a:schemeClr val="bg1"/>
                </a:solidFill>
              </a:rPr>
              <a:t>поступак попуњавања контролног формулара за проверу логичко-рачунске исправности резултата гласања</a:t>
            </a:r>
            <a:endParaRPr lang="en-US" dirty="0">
              <a:solidFill>
                <a:schemeClr val="bg1"/>
              </a:solidFill>
            </a:endParaRPr>
          </a:p>
        </p:txBody>
      </p:sp>
      <p:sp>
        <p:nvSpPr>
          <p:cNvPr id="3" name="Content Placeholder 2"/>
          <p:cNvSpPr>
            <a:spLocks noGrp="1"/>
          </p:cNvSpPr>
          <p:nvPr>
            <p:ph idx="1"/>
          </p:nvPr>
        </p:nvSpPr>
        <p:spPr>
          <a:xfrm>
            <a:off x="838200" y="2407137"/>
            <a:ext cx="10515600" cy="3769825"/>
          </a:xfrm>
        </p:spPr>
        <p:txBody>
          <a:bodyPr/>
          <a:lstStyle/>
          <a:p>
            <a:pPr marL="0" indent="0">
              <a:buNone/>
            </a:pPr>
            <a:r>
              <a:rPr lang="ru-RU" dirty="0" smtClean="0">
                <a:solidFill>
                  <a:schemeClr val="bg1"/>
                </a:solidFill>
              </a:rPr>
              <a:t>Контролни </a:t>
            </a:r>
            <a:r>
              <a:rPr lang="ru-RU" dirty="0">
                <a:solidFill>
                  <a:schemeClr val="bg1"/>
                </a:solidFill>
              </a:rPr>
              <a:t>формулар за </a:t>
            </a:r>
            <a:r>
              <a:rPr lang="ru-RU" dirty="0" err="1">
                <a:solidFill>
                  <a:schemeClr val="bg1"/>
                </a:solidFill>
              </a:rPr>
              <a:t>проверу</a:t>
            </a:r>
            <a:r>
              <a:rPr lang="ru-RU" dirty="0">
                <a:solidFill>
                  <a:schemeClr val="bg1"/>
                </a:solidFill>
              </a:rPr>
              <a:t> </a:t>
            </a:r>
            <a:r>
              <a:rPr lang="ru-RU" dirty="0" err="1" smtClean="0">
                <a:solidFill>
                  <a:schemeClr val="bg1"/>
                </a:solidFill>
              </a:rPr>
              <a:t>логичко</a:t>
            </a:r>
            <a:r>
              <a:rPr lang="en-US" dirty="0" smtClean="0">
                <a:solidFill>
                  <a:schemeClr val="bg1"/>
                </a:solidFill>
              </a:rPr>
              <a:t>-</a:t>
            </a:r>
            <a:r>
              <a:rPr lang="ru-RU" dirty="0" err="1" smtClean="0">
                <a:solidFill>
                  <a:schemeClr val="bg1"/>
                </a:solidFill>
              </a:rPr>
              <a:t>рачунске</a:t>
            </a:r>
            <a:r>
              <a:rPr lang="ru-RU" dirty="0" smtClean="0">
                <a:solidFill>
                  <a:schemeClr val="bg1"/>
                </a:solidFill>
              </a:rPr>
              <a:t> </a:t>
            </a:r>
            <a:r>
              <a:rPr lang="ru-RU" dirty="0">
                <a:solidFill>
                  <a:schemeClr val="bg1"/>
                </a:solidFill>
              </a:rPr>
              <a:t>исправности резултата гласања је помоћно средство које омогућава проверу утврђених резултата гласања чиме се смањује број логичко рачунских грешака у записницима о раду бирачких одбора. Контролни формулар није замена за Записник од раду бирачког одбора и није званичан документ о раду бирачког одбора. </a:t>
            </a:r>
            <a:endParaRPr lang="en-US" dirty="0">
              <a:solidFill>
                <a:schemeClr val="bg1"/>
              </a:solidFill>
            </a:endParaRPr>
          </a:p>
        </p:txBody>
      </p:sp>
    </p:spTree>
    <p:extLst>
      <p:ext uri="{BB962C8B-B14F-4D97-AF65-F5344CB8AC3E}">
        <p14:creationId xmlns:p14="http://schemas.microsoft.com/office/powerpoint/2010/main" val="255110138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81149"/>
            <a:ext cx="10515600" cy="5295813"/>
          </a:xfrm>
        </p:spPr>
        <p:txBody>
          <a:bodyPr/>
          <a:lstStyle/>
          <a:p>
            <a:pPr marL="0" indent="0">
              <a:buNone/>
            </a:pPr>
            <a:r>
              <a:rPr lang="ru-RU" dirty="0">
                <a:solidFill>
                  <a:schemeClr val="bg1"/>
                </a:solidFill>
              </a:rPr>
              <a:t>У </a:t>
            </a:r>
            <a:r>
              <a:rPr lang="ru-RU" dirty="0" err="1" smtClean="0">
                <a:solidFill>
                  <a:schemeClr val="bg1"/>
                </a:solidFill>
              </a:rPr>
              <a:t>овој</a:t>
            </a:r>
            <a:r>
              <a:rPr lang="ru-RU" dirty="0" smtClean="0">
                <a:solidFill>
                  <a:schemeClr val="bg1"/>
                </a:solidFill>
              </a:rPr>
              <a:t> </a:t>
            </a:r>
            <a:r>
              <a:rPr lang="ru-RU" dirty="0" err="1" smtClean="0">
                <a:solidFill>
                  <a:schemeClr val="bg1"/>
                </a:solidFill>
              </a:rPr>
              <a:t>презентацији</a:t>
            </a:r>
            <a:r>
              <a:rPr lang="ru-RU" dirty="0" smtClean="0">
                <a:solidFill>
                  <a:schemeClr val="bg1"/>
                </a:solidFill>
              </a:rPr>
              <a:t>, </a:t>
            </a:r>
            <a:r>
              <a:rPr lang="ru-RU" dirty="0" err="1">
                <a:solidFill>
                  <a:schemeClr val="bg1"/>
                </a:solidFill>
              </a:rPr>
              <a:t>као</a:t>
            </a:r>
            <a:r>
              <a:rPr lang="ru-RU" dirty="0">
                <a:solidFill>
                  <a:schemeClr val="bg1"/>
                </a:solidFill>
              </a:rPr>
              <a:t> </a:t>
            </a:r>
            <a:r>
              <a:rPr lang="ru-RU" dirty="0" err="1">
                <a:solidFill>
                  <a:schemeClr val="bg1"/>
                </a:solidFill>
              </a:rPr>
              <a:t>примери</a:t>
            </a:r>
            <a:r>
              <a:rPr lang="ru-RU" dirty="0">
                <a:solidFill>
                  <a:schemeClr val="bg1"/>
                </a:solidFill>
              </a:rPr>
              <a:t>, </a:t>
            </a:r>
            <a:r>
              <a:rPr lang="ru-RU" dirty="0" err="1">
                <a:solidFill>
                  <a:schemeClr val="bg1"/>
                </a:solidFill>
              </a:rPr>
              <a:t>биће</a:t>
            </a:r>
            <a:r>
              <a:rPr lang="ru-RU" dirty="0">
                <a:solidFill>
                  <a:schemeClr val="bg1"/>
                </a:solidFill>
              </a:rPr>
              <a:t> </a:t>
            </a:r>
            <a:r>
              <a:rPr lang="ru-RU" dirty="0" err="1">
                <a:solidFill>
                  <a:schemeClr val="bg1"/>
                </a:solidFill>
              </a:rPr>
              <a:t>коришћени</a:t>
            </a:r>
            <a:r>
              <a:rPr lang="ru-RU" dirty="0">
                <a:solidFill>
                  <a:schemeClr val="bg1"/>
                </a:solidFill>
              </a:rPr>
              <a:t> </a:t>
            </a:r>
            <a:r>
              <a:rPr lang="ru-RU" dirty="0" err="1">
                <a:solidFill>
                  <a:schemeClr val="bg1"/>
                </a:solidFill>
              </a:rPr>
              <a:t>Контролни</a:t>
            </a:r>
            <a:r>
              <a:rPr lang="ru-RU" dirty="0">
                <a:solidFill>
                  <a:schemeClr val="bg1"/>
                </a:solidFill>
              </a:rPr>
              <a:t> </a:t>
            </a:r>
            <a:r>
              <a:rPr lang="ru-RU" dirty="0" err="1">
                <a:solidFill>
                  <a:schemeClr val="bg1"/>
                </a:solidFill>
              </a:rPr>
              <a:t>формулар</a:t>
            </a:r>
            <a:r>
              <a:rPr lang="ru-RU" dirty="0">
                <a:solidFill>
                  <a:schemeClr val="bg1"/>
                </a:solidFill>
              </a:rPr>
              <a:t> за </a:t>
            </a:r>
            <a:r>
              <a:rPr lang="ru-RU" dirty="0" err="1">
                <a:solidFill>
                  <a:schemeClr val="bg1"/>
                </a:solidFill>
              </a:rPr>
              <a:t>проверу</a:t>
            </a:r>
            <a:r>
              <a:rPr lang="ru-RU" dirty="0">
                <a:solidFill>
                  <a:schemeClr val="bg1"/>
                </a:solidFill>
              </a:rPr>
              <a:t> </a:t>
            </a:r>
            <a:r>
              <a:rPr lang="ru-RU" dirty="0" err="1">
                <a:solidFill>
                  <a:schemeClr val="bg1"/>
                </a:solidFill>
              </a:rPr>
              <a:t>логичко-рачунске</a:t>
            </a:r>
            <a:r>
              <a:rPr lang="ru-RU" dirty="0">
                <a:solidFill>
                  <a:schemeClr val="bg1"/>
                </a:solidFill>
              </a:rPr>
              <a:t> исправности </a:t>
            </a:r>
            <a:r>
              <a:rPr lang="ru-RU" dirty="0" err="1">
                <a:solidFill>
                  <a:schemeClr val="bg1"/>
                </a:solidFill>
              </a:rPr>
              <a:t>резултата</a:t>
            </a:r>
            <a:r>
              <a:rPr lang="ru-RU" dirty="0">
                <a:solidFill>
                  <a:schemeClr val="bg1"/>
                </a:solidFill>
              </a:rPr>
              <a:t> </a:t>
            </a:r>
            <a:r>
              <a:rPr lang="ru-RU" dirty="0" err="1">
                <a:solidFill>
                  <a:schemeClr val="bg1"/>
                </a:solidFill>
              </a:rPr>
              <a:t>гласања</a:t>
            </a:r>
            <a:r>
              <a:rPr lang="ru-RU" dirty="0">
                <a:solidFill>
                  <a:schemeClr val="bg1"/>
                </a:solidFill>
              </a:rPr>
              <a:t> и </a:t>
            </a:r>
            <a:r>
              <a:rPr lang="ru-RU" dirty="0" err="1">
                <a:solidFill>
                  <a:schemeClr val="bg1"/>
                </a:solidFill>
              </a:rPr>
              <a:t>Записник</a:t>
            </a:r>
            <a:r>
              <a:rPr lang="ru-RU" dirty="0">
                <a:solidFill>
                  <a:schemeClr val="bg1"/>
                </a:solidFill>
              </a:rPr>
              <a:t> о раду </a:t>
            </a:r>
            <a:r>
              <a:rPr lang="ru-RU" dirty="0" err="1">
                <a:solidFill>
                  <a:schemeClr val="bg1"/>
                </a:solidFill>
              </a:rPr>
              <a:t>бирачког</a:t>
            </a:r>
            <a:r>
              <a:rPr lang="ru-RU" dirty="0">
                <a:solidFill>
                  <a:schemeClr val="bg1"/>
                </a:solidFill>
              </a:rPr>
              <a:t> </a:t>
            </a:r>
            <a:r>
              <a:rPr lang="ru-RU" dirty="0" err="1">
                <a:solidFill>
                  <a:schemeClr val="bg1"/>
                </a:solidFill>
              </a:rPr>
              <a:t>одбора</a:t>
            </a:r>
            <a:r>
              <a:rPr lang="ru-RU" dirty="0">
                <a:solidFill>
                  <a:schemeClr val="bg1"/>
                </a:solidFill>
              </a:rPr>
              <a:t> </a:t>
            </a:r>
            <a:r>
              <a:rPr lang="ru-RU" dirty="0" err="1">
                <a:solidFill>
                  <a:schemeClr val="bg1"/>
                </a:solidFill>
              </a:rPr>
              <a:t>који</a:t>
            </a:r>
            <a:r>
              <a:rPr lang="ru-RU" dirty="0">
                <a:solidFill>
                  <a:schemeClr val="bg1"/>
                </a:solidFill>
              </a:rPr>
              <a:t> су </a:t>
            </a:r>
            <a:r>
              <a:rPr lang="ru-RU" dirty="0" err="1">
                <a:solidFill>
                  <a:schemeClr val="bg1"/>
                </a:solidFill>
              </a:rPr>
              <a:t>коришћени</a:t>
            </a:r>
            <a:r>
              <a:rPr lang="ru-RU" dirty="0">
                <a:solidFill>
                  <a:schemeClr val="bg1"/>
                </a:solidFill>
              </a:rPr>
              <a:t> приликом </a:t>
            </a:r>
            <a:r>
              <a:rPr lang="ru-RU" dirty="0" err="1">
                <a:solidFill>
                  <a:schemeClr val="bg1"/>
                </a:solidFill>
              </a:rPr>
              <a:t>спровођења</a:t>
            </a:r>
            <a:r>
              <a:rPr lang="ru-RU" dirty="0">
                <a:solidFill>
                  <a:schemeClr val="bg1"/>
                </a:solidFill>
              </a:rPr>
              <a:t> </a:t>
            </a:r>
            <a:r>
              <a:rPr lang="ru-RU" dirty="0" err="1">
                <a:solidFill>
                  <a:schemeClr val="bg1"/>
                </a:solidFill>
              </a:rPr>
              <a:t>гласања</a:t>
            </a:r>
            <a:r>
              <a:rPr lang="ru-RU" dirty="0">
                <a:solidFill>
                  <a:schemeClr val="bg1"/>
                </a:solidFill>
              </a:rPr>
              <a:t> за </a:t>
            </a:r>
            <a:r>
              <a:rPr lang="ru-RU" dirty="0" err="1">
                <a:solidFill>
                  <a:schemeClr val="bg1"/>
                </a:solidFill>
              </a:rPr>
              <a:t>избор</a:t>
            </a:r>
            <a:r>
              <a:rPr lang="ru-RU" dirty="0">
                <a:solidFill>
                  <a:schemeClr val="bg1"/>
                </a:solidFill>
              </a:rPr>
              <a:t> </a:t>
            </a:r>
            <a:r>
              <a:rPr lang="ru-RU" dirty="0" err="1">
                <a:solidFill>
                  <a:schemeClr val="bg1"/>
                </a:solidFill>
              </a:rPr>
              <a:t>одборника</a:t>
            </a:r>
            <a:r>
              <a:rPr lang="ru-RU" dirty="0">
                <a:solidFill>
                  <a:schemeClr val="bg1"/>
                </a:solidFill>
              </a:rPr>
              <a:t> </a:t>
            </a:r>
            <a:r>
              <a:rPr lang="ru-RU" dirty="0" err="1">
                <a:solidFill>
                  <a:schemeClr val="bg1"/>
                </a:solidFill>
              </a:rPr>
              <a:t>скупштине</a:t>
            </a:r>
            <a:r>
              <a:rPr lang="ru-RU" dirty="0">
                <a:solidFill>
                  <a:schemeClr val="bg1"/>
                </a:solidFill>
              </a:rPr>
              <a:t> града </a:t>
            </a:r>
            <a:r>
              <a:rPr lang="ru-RU" dirty="0" err="1">
                <a:solidFill>
                  <a:schemeClr val="bg1"/>
                </a:solidFill>
              </a:rPr>
              <a:t>Београда</a:t>
            </a:r>
            <a:r>
              <a:rPr lang="ru-RU" dirty="0">
                <a:solidFill>
                  <a:schemeClr val="bg1"/>
                </a:solidFill>
              </a:rPr>
              <a:t> у 2023. </a:t>
            </a:r>
            <a:r>
              <a:rPr lang="ru-RU" dirty="0" err="1">
                <a:solidFill>
                  <a:schemeClr val="bg1"/>
                </a:solidFill>
              </a:rPr>
              <a:t>години</a:t>
            </a:r>
            <a:r>
              <a:rPr lang="ru-RU" dirty="0">
                <a:solidFill>
                  <a:schemeClr val="bg1"/>
                </a:solidFill>
              </a:rPr>
              <a:t>. С </a:t>
            </a:r>
            <a:r>
              <a:rPr lang="ru-RU" dirty="0" err="1">
                <a:solidFill>
                  <a:schemeClr val="bg1"/>
                </a:solidFill>
              </a:rPr>
              <a:t>тим</a:t>
            </a:r>
            <a:r>
              <a:rPr lang="ru-RU" dirty="0">
                <a:solidFill>
                  <a:schemeClr val="bg1"/>
                </a:solidFill>
              </a:rPr>
              <a:t> у вези </a:t>
            </a:r>
            <a:r>
              <a:rPr lang="ru-RU" dirty="0" err="1">
                <a:solidFill>
                  <a:schemeClr val="bg1"/>
                </a:solidFill>
              </a:rPr>
              <a:t>могуће</a:t>
            </a:r>
            <a:r>
              <a:rPr lang="ru-RU" dirty="0">
                <a:solidFill>
                  <a:schemeClr val="bg1"/>
                </a:solidFill>
              </a:rPr>
              <a:t> </a:t>
            </a:r>
            <a:r>
              <a:rPr lang="ru-RU" dirty="0" err="1">
                <a:solidFill>
                  <a:schemeClr val="bg1"/>
                </a:solidFill>
              </a:rPr>
              <a:t>је</a:t>
            </a:r>
            <a:r>
              <a:rPr lang="ru-RU" dirty="0">
                <a:solidFill>
                  <a:schemeClr val="bg1"/>
                </a:solidFill>
              </a:rPr>
              <a:t> да </a:t>
            </a:r>
            <a:r>
              <a:rPr lang="ru-RU" dirty="0" err="1">
                <a:solidFill>
                  <a:schemeClr val="bg1"/>
                </a:solidFill>
              </a:rPr>
              <a:t>ће</a:t>
            </a:r>
            <a:r>
              <a:rPr lang="ru-RU" dirty="0">
                <a:solidFill>
                  <a:schemeClr val="bg1"/>
                </a:solidFill>
              </a:rPr>
              <a:t> се </a:t>
            </a:r>
            <a:r>
              <a:rPr lang="ru-RU" dirty="0" err="1">
                <a:solidFill>
                  <a:schemeClr val="bg1"/>
                </a:solidFill>
              </a:rPr>
              <a:t>обрасци</a:t>
            </a:r>
            <a:r>
              <a:rPr lang="ru-RU" dirty="0">
                <a:solidFill>
                  <a:schemeClr val="bg1"/>
                </a:solidFill>
              </a:rPr>
              <a:t> </a:t>
            </a:r>
            <a:r>
              <a:rPr lang="ru-RU" dirty="0" err="1">
                <a:solidFill>
                  <a:schemeClr val="bg1"/>
                </a:solidFill>
              </a:rPr>
              <a:t>Контролног</a:t>
            </a:r>
            <a:r>
              <a:rPr lang="ru-RU" dirty="0">
                <a:solidFill>
                  <a:schemeClr val="bg1"/>
                </a:solidFill>
              </a:rPr>
              <a:t> </a:t>
            </a:r>
            <a:r>
              <a:rPr lang="ru-RU" dirty="0" err="1">
                <a:solidFill>
                  <a:schemeClr val="bg1"/>
                </a:solidFill>
              </a:rPr>
              <a:t>формулара</a:t>
            </a:r>
            <a:r>
              <a:rPr lang="ru-RU" dirty="0">
                <a:solidFill>
                  <a:schemeClr val="bg1"/>
                </a:solidFill>
              </a:rPr>
              <a:t> и </a:t>
            </a:r>
            <a:r>
              <a:rPr lang="ru-RU" dirty="0" err="1">
                <a:solidFill>
                  <a:schemeClr val="bg1"/>
                </a:solidFill>
              </a:rPr>
              <a:t>Записника</a:t>
            </a:r>
            <a:r>
              <a:rPr lang="ru-RU" dirty="0">
                <a:solidFill>
                  <a:schemeClr val="bg1"/>
                </a:solidFill>
              </a:rPr>
              <a:t> о раду </a:t>
            </a:r>
            <a:r>
              <a:rPr lang="ru-RU" dirty="0" err="1">
                <a:solidFill>
                  <a:schemeClr val="bg1"/>
                </a:solidFill>
              </a:rPr>
              <a:t>бирачког</a:t>
            </a:r>
            <a:r>
              <a:rPr lang="ru-RU" dirty="0">
                <a:solidFill>
                  <a:schemeClr val="bg1"/>
                </a:solidFill>
              </a:rPr>
              <a:t> </a:t>
            </a:r>
            <a:r>
              <a:rPr lang="ru-RU" dirty="0" err="1">
                <a:solidFill>
                  <a:schemeClr val="bg1"/>
                </a:solidFill>
              </a:rPr>
              <a:t>одбора</a:t>
            </a:r>
            <a:r>
              <a:rPr lang="ru-RU" dirty="0">
                <a:solidFill>
                  <a:schemeClr val="bg1"/>
                </a:solidFill>
              </a:rPr>
              <a:t> </a:t>
            </a:r>
            <a:r>
              <a:rPr lang="ru-RU" dirty="0" err="1">
                <a:solidFill>
                  <a:schemeClr val="bg1"/>
                </a:solidFill>
              </a:rPr>
              <a:t>који</a:t>
            </a:r>
            <a:r>
              <a:rPr lang="ru-RU" dirty="0">
                <a:solidFill>
                  <a:schemeClr val="bg1"/>
                </a:solidFill>
              </a:rPr>
              <a:t> </a:t>
            </a:r>
            <a:r>
              <a:rPr lang="ru-RU" dirty="0" err="1">
                <a:solidFill>
                  <a:schemeClr val="bg1"/>
                </a:solidFill>
              </a:rPr>
              <a:t>ће</a:t>
            </a:r>
            <a:r>
              <a:rPr lang="ru-RU" dirty="0">
                <a:solidFill>
                  <a:schemeClr val="bg1"/>
                </a:solidFill>
              </a:rPr>
              <a:t> се </a:t>
            </a:r>
            <a:r>
              <a:rPr lang="ru-RU" dirty="0" err="1">
                <a:solidFill>
                  <a:schemeClr val="bg1"/>
                </a:solidFill>
              </a:rPr>
              <a:t>користити</a:t>
            </a:r>
            <a:r>
              <a:rPr lang="ru-RU" dirty="0">
                <a:solidFill>
                  <a:schemeClr val="bg1"/>
                </a:solidFill>
              </a:rPr>
              <a:t> за </a:t>
            </a:r>
            <a:r>
              <a:rPr lang="ru-RU" dirty="0" err="1">
                <a:solidFill>
                  <a:schemeClr val="bg1"/>
                </a:solidFill>
              </a:rPr>
              <a:t>спровођење</a:t>
            </a:r>
            <a:r>
              <a:rPr lang="ru-RU" dirty="0">
                <a:solidFill>
                  <a:schemeClr val="bg1"/>
                </a:solidFill>
              </a:rPr>
              <a:t> </a:t>
            </a:r>
            <a:r>
              <a:rPr lang="ru-RU" dirty="0" err="1">
                <a:solidFill>
                  <a:schemeClr val="bg1"/>
                </a:solidFill>
              </a:rPr>
              <a:t>локалних</a:t>
            </a:r>
            <a:r>
              <a:rPr lang="ru-RU" dirty="0">
                <a:solidFill>
                  <a:schemeClr val="bg1"/>
                </a:solidFill>
              </a:rPr>
              <a:t> </a:t>
            </a:r>
            <a:r>
              <a:rPr lang="ru-RU" dirty="0" err="1">
                <a:solidFill>
                  <a:schemeClr val="bg1"/>
                </a:solidFill>
              </a:rPr>
              <a:t>избора</a:t>
            </a:r>
            <a:r>
              <a:rPr lang="ru-RU" dirty="0">
                <a:solidFill>
                  <a:schemeClr val="bg1"/>
                </a:solidFill>
              </a:rPr>
              <a:t> </a:t>
            </a:r>
            <a:r>
              <a:rPr lang="ru-RU" dirty="0" err="1">
                <a:solidFill>
                  <a:schemeClr val="bg1"/>
                </a:solidFill>
              </a:rPr>
              <a:t>који</a:t>
            </a:r>
            <a:r>
              <a:rPr lang="ru-RU" dirty="0">
                <a:solidFill>
                  <a:schemeClr val="bg1"/>
                </a:solidFill>
              </a:rPr>
              <a:t> </a:t>
            </a:r>
            <a:r>
              <a:rPr lang="ru-RU" dirty="0" err="1">
                <a:solidFill>
                  <a:schemeClr val="bg1"/>
                </a:solidFill>
              </a:rPr>
              <a:t>ће</a:t>
            </a:r>
            <a:r>
              <a:rPr lang="ru-RU" dirty="0">
                <a:solidFill>
                  <a:schemeClr val="bg1"/>
                </a:solidFill>
              </a:rPr>
              <a:t> се </a:t>
            </a:r>
            <a:r>
              <a:rPr lang="ru-RU" dirty="0" err="1">
                <a:solidFill>
                  <a:schemeClr val="bg1"/>
                </a:solidFill>
              </a:rPr>
              <a:t>одржати</a:t>
            </a:r>
            <a:r>
              <a:rPr lang="ru-RU" dirty="0">
                <a:solidFill>
                  <a:schemeClr val="bg1"/>
                </a:solidFill>
              </a:rPr>
              <a:t> 2024. године незнатно </a:t>
            </a:r>
            <a:r>
              <a:rPr lang="ru-RU" dirty="0" err="1">
                <a:solidFill>
                  <a:schemeClr val="bg1"/>
                </a:solidFill>
              </a:rPr>
              <a:t>разликовати</a:t>
            </a:r>
            <a:r>
              <a:rPr lang="ru-RU"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35970178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36615"/>
            <a:ext cx="10515600" cy="4340348"/>
          </a:xfrm>
        </p:spPr>
        <p:txBody>
          <a:bodyPr/>
          <a:lstStyle/>
          <a:p>
            <a:r>
              <a:rPr lang="ru-RU" dirty="0">
                <a:solidFill>
                  <a:schemeClr val="bg1"/>
                </a:solidFill>
              </a:rPr>
              <a:t>Попуњавање контролног формулара се спроводи у 8 корака. </a:t>
            </a:r>
            <a:endParaRPr lang="ru-RU" dirty="0" smtClean="0">
              <a:solidFill>
                <a:schemeClr val="bg1"/>
              </a:solidFill>
            </a:endParaRPr>
          </a:p>
          <a:p>
            <a:r>
              <a:rPr lang="ru-RU" dirty="0" smtClean="0">
                <a:solidFill>
                  <a:schemeClr val="bg1"/>
                </a:solidFill>
              </a:rPr>
              <a:t>По </a:t>
            </a:r>
            <a:r>
              <a:rPr lang="ru-RU" dirty="0">
                <a:solidFill>
                  <a:schemeClr val="bg1"/>
                </a:solidFill>
              </a:rPr>
              <a:t>окончању гласања, </a:t>
            </a:r>
            <a:r>
              <a:rPr lang="ru-RU" dirty="0" smtClean="0">
                <a:solidFill>
                  <a:schemeClr val="bg1"/>
                </a:solidFill>
              </a:rPr>
              <a:t>НЕ ОТВАРА се гласачка </a:t>
            </a:r>
            <a:r>
              <a:rPr lang="ru-RU" dirty="0">
                <a:solidFill>
                  <a:schemeClr val="bg1"/>
                </a:solidFill>
              </a:rPr>
              <a:t>кутије већ </a:t>
            </a:r>
            <a:r>
              <a:rPr lang="ru-RU" dirty="0" smtClean="0">
                <a:solidFill>
                  <a:schemeClr val="bg1"/>
                </a:solidFill>
              </a:rPr>
              <a:t>се преузимају </a:t>
            </a:r>
            <a:r>
              <a:rPr lang="ru-RU" dirty="0" err="1">
                <a:solidFill>
                  <a:schemeClr val="bg1"/>
                </a:solidFill>
              </a:rPr>
              <a:t>прве</a:t>
            </a:r>
            <a:r>
              <a:rPr lang="ru-RU" dirty="0">
                <a:solidFill>
                  <a:schemeClr val="bg1"/>
                </a:solidFill>
              </a:rPr>
              <a:t> </a:t>
            </a:r>
            <a:r>
              <a:rPr lang="sr-Cyrl-RS" dirty="0" smtClean="0">
                <a:solidFill>
                  <a:schemeClr val="bg1"/>
                </a:solidFill>
              </a:rPr>
              <a:t>три</a:t>
            </a:r>
            <a:r>
              <a:rPr lang="ru-RU" dirty="0" smtClean="0">
                <a:solidFill>
                  <a:schemeClr val="bg1"/>
                </a:solidFill>
              </a:rPr>
              <a:t> </a:t>
            </a:r>
            <a:r>
              <a:rPr lang="ru-RU" dirty="0">
                <a:solidFill>
                  <a:schemeClr val="bg1"/>
                </a:solidFill>
              </a:rPr>
              <a:t>радње које претходе отварању. </a:t>
            </a:r>
            <a:endParaRPr lang="ru-RU" dirty="0" smtClean="0">
              <a:solidFill>
                <a:schemeClr val="bg1"/>
              </a:solidFill>
            </a:endParaRPr>
          </a:p>
          <a:p>
            <a:r>
              <a:rPr lang="ru-RU" dirty="0" smtClean="0">
                <a:solidFill>
                  <a:schemeClr val="bg1"/>
                </a:solidFill>
              </a:rPr>
              <a:t>ПРВО</a:t>
            </a:r>
            <a:r>
              <a:rPr lang="ru-RU" dirty="0">
                <a:solidFill>
                  <a:schemeClr val="bg1"/>
                </a:solidFill>
              </a:rPr>
              <a:t>, </a:t>
            </a:r>
            <a:r>
              <a:rPr lang="ru-RU" dirty="0" smtClean="0">
                <a:solidFill>
                  <a:schemeClr val="bg1"/>
                </a:solidFill>
              </a:rPr>
              <a:t>бирачки одбор треба </a:t>
            </a:r>
            <a:r>
              <a:rPr lang="ru-RU" dirty="0">
                <a:solidFill>
                  <a:schemeClr val="bg1"/>
                </a:solidFill>
              </a:rPr>
              <a:t>да број бирача, који су уписани у извод из </a:t>
            </a:r>
            <a:r>
              <a:rPr lang="ru-RU" dirty="0" err="1">
                <a:solidFill>
                  <a:schemeClr val="bg1"/>
                </a:solidFill>
              </a:rPr>
              <a:t>бирачког</a:t>
            </a:r>
            <a:r>
              <a:rPr lang="ru-RU" dirty="0">
                <a:solidFill>
                  <a:schemeClr val="bg1"/>
                </a:solidFill>
              </a:rPr>
              <a:t> </a:t>
            </a:r>
            <a:r>
              <a:rPr lang="ru-RU" dirty="0" smtClean="0">
                <a:solidFill>
                  <a:schemeClr val="bg1"/>
                </a:solidFill>
              </a:rPr>
              <a:t>списка и </a:t>
            </a:r>
            <a:r>
              <a:rPr lang="ru-RU" dirty="0" err="1" smtClean="0">
                <a:solidFill>
                  <a:schemeClr val="bg1"/>
                </a:solidFill>
              </a:rPr>
              <a:t>евентуални</a:t>
            </a:r>
            <a:r>
              <a:rPr lang="ru-RU" dirty="0" smtClean="0">
                <a:solidFill>
                  <a:schemeClr val="bg1"/>
                </a:solidFill>
              </a:rPr>
              <a:t> </a:t>
            </a:r>
            <a:r>
              <a:rPr lang="ru-RU" dirty="0" err="1" smtClean="0">
                <a:solidFill>
                  <a:schemeClr val="bg1"/>
                </a:solidFill>
              </a:rPr>
              <a:t>списак</a:t>
            </a:r>
            <a:r>
              <a:rPr lang="ru-RU" dirty="0" smtClean="0">
                <a:solidFill>
                  <a:schemeClr val="bg1"/>
                </a:solidFill>
              </a:rPr>
              <a:t> </a:t>
            </a:r>
            <a:r>
              <a:rPr lang="ru-RU" dirty="0" err="1" smtClean="0">
                <a:solidFill>
                  <a:schemeClr val="bg1"/>
                </a:solidFill>
              </a:rPr>
              <a:t>накнадних</a:t>
            </a:r>
            <a:r>
              <a:rPr lang="ru-RU" dirty="0" smtClean="0">
                <a:solidFill>
                  <a:schemeClr val="bg1"/>
                </a:solidFill>
              </a:rPr>
              <a:t> промена у </a:t>
            </a:r>
            <a:r>
              <a:rPr lang="ru-RU" dirty="0" err="1" smtClean="0">
                <a:solidFill>
                  <a:schemeClr val="bg1"/>
                </a:solidFill>
              </a:rPr>
              <a:t>бирачком</a:t>
            </a:r>
            <a:r>
              <a:rPr lang="ru-RU" dirty="0" smtClean="0">
                <a:solidFill>
                  <a:schemeClr val="bg1"/>
                </a:solidFill>
              </a:rPr>
              <a:t> списку, упише у </a:t>
            </a:r>
            <a:r>
              <a:rPr lang="ru-RU" dirty="0">
                <a:solidFill>
                  <a:schemeClr val="bg1"/>
                </a:solidFill>
              </a:rPr>
              <a:t>рубрику тачке 4. Контролног формулара.</a:t>
            </a:r>
          </a:p>
          <a:p>
            <a:endParaRPr lang="en-US" dirty="0"/>
          </a:p>
        </p:txBody>
      </p:sp>
    </p:spTree>
    <p:extLst>
      <p:ext uri="{BB962C8B-B14F-4D97-AF65-F5344CB8AC3E}">
        <p14:creationId xmlns:p14="http://schemas.microsoft.com/office/powerpoint/2010/main" val="163224284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8092"/>
            <a:ext cx="10515600" cy="5418871"/>
          </a:xfrm>
        </p:spPr>
        <p:txBody>
          <a:bodyPr>
            <a:normAutofit/>
          </a:bodyPr>
          <a:lstStyle/>
          <a:p>
            <a:r>
              <a:rPr lang="ru-RU" dirty="0">
                <a:solidFill>
                  <a:schemeClr val="bg1"/>
                </a:solidFill>
              </a:rPr>
              <a:t>ДРУГО, </a:t>
            </a:r>
            <a:r>
              <a:rPr lang="ru-RU" dirty="0" smtClean="0">
                <a:solidFill>
                  <a:schemeClr val="bg1"/>
                </a:solidFill>
              </a:rPr>
              <a:t>потребно </a:t>
            </a:r>
            <a:r>
              <a:rPr lang="ru-RU" dirty="0" err="1" smtClean="0">
                <a:solidFill>
                  <a:schemeClr val="bg1"/>
                </a:solidFill>
              </a:rPr>
              <a:t>је</a:t>
            </a:r>
            <a:r>
              <a:rPr lang="ru-RU" dirty="0" smtClean="0">
                <a:solidFill>
                  <a:schemeClr val="bg1"/>
                </a:solidFill>
              </a:rPr>
              <a:t> да </a:t>
            </a:r>
            <a:r>
              <a:rPr lang="ru-RU" dirty="0" err="1" smtClean="0">
                <a:solidFill>
                  <a:schemeClr val="bg1"/>
                </a:solidFill>
              </a:rPr>
              <a:t>бирачки</a:t>
            </a:r>
            <a:r>
              <a:rPr lang="ru-RU" dirty="0" smtClean="0">
                <a:solidFill>
                  <a:schemeClr val="bg1"/>
                </a:solidFill>
              </a:rPr>
              <a:t> </a:t>
            </a:r>
            <a:r>
              <a:rPr lang="ru-RU" dirty="0" err="1" smtClean="0">
                <a:solidFill>
                  <a:schemeClr val="bg1"/>
                </a:solidFill>
              </a:rPr>
              <a:t>одбор</a:t>
            </a:r>
            <a:r>
              <a:rPr lang="ru-RU" dirty="0" smtClean="0">
                <a:solidFill>
                  <a:schemeClr val="bg1"/>
                </a:solidFill>
              </a:rPr>
              <a:t> </a:t>
            </a:r>
            <a:r>
              <a:rPr lang="ru-RU" dirty="0" err="1" smtClean="0">
                <a:solidFill>
                  <a:schemeClr val="bg1"/>
                </a:solidFill>
              </a:rPr>
              <a:t>утврди</a:t>
            </a:r>
            <a:r>
              <a:rPr lang="ru-RU" dirty="0" smtClean="0">
                <a:solidFill>
                  <a:schemeClr val="bg1"/>
                </a:solidFill>
              </a:rPr>
              <a:t> </a:t>
            </a:r>
            <a:r>
              <a:rPr lang="ru-RU" dirty="0">
                <a:solidFill>
                  <a:schemeClr val="bg1"/>
                </a:solidFill>
              </a:rPr>
              <a:t>број бирача који су изашли на изборе. Тај број се утврђује:</a:t>
            </a:r>
          </a:p>
          <a:p>
            <a:r>
              <a:rPr lang="ru-RU" dirty="0" smtClean="0">
                <a:solidFill>
                  <a:schemeClr val="bg1"/>
                </a:solidFill>
              </a:rPr>
              <a:t>пребројавањем </a:t>
            </a:r>
            <a:r>
              <a:rPr lang="ru-RU" dirty="0">
                <a:solidFill>
                  <a:schemeClr val="bg1"/>
                </a:solidFill>
              </a:rPr>
              <a:t>потписа бирача у изводу из </a:t>
            </a:r>
            <a:r>
              <a:rPr lang="ru-RU" dirty="0" err="1">
                <a:solidFill>
                  <a:schemeClr val="bg1"/>
                </a:solidFill>
              </a:rPr>
              <a:t>бирачког</a:t>
            </a:r>
            <a:r>
              <a:rPr lang="ru-RU" dirty="0">
                <a:solidFill>
                  <a:schemeClr val="bg1"/>
                </a:solidFill>
              </a:rPr>
              <a:t> </a:t>
            </a:r>
            <a:r>
              <a:rPr lang="ru-RU" dirty="0" smtClean="0">
                <a:solidFill>
                  <a:schemeClr val="bg1"/>
                </a:solidFill>
              </a:rPr>
              <a:t>списка и </a:t>
            </a:r>
            <a:r>
              <a:rPr lang="ru-RU" dirty="0">
                <a:solidFill>
                  <a:schemeClr val="bg1"/>
                </a:solidFill>
              </a:rPr>
              <a:t>у списку накнадних промена у бирачком списку (ако је достављен бирачком одбору уз извод</a:t>
            </a:r>
            <a:r>
              <a:rPr lang="ru-RU" dirty="0" smtClean="0">
                <a:solidFill>
                  <a:schemeClr val="bg1"/>
                </a:solidFill>
              </a:rPr>
              <a:t>); </a:t>
            </a:r>
          </a:p>
          <a:p>
            <a:r>
              <a:rPr lang="ru-RU" dirty="0" smtClean="0">
                <a:solidFill>
                  <a:schemeClr val="bg1"/>
                </a:solidFill>
              </a:rPr>
              <a:t>пребројавањем </a:t>
            </a:r>
            <a:r>
              <a:rPr lang="ru-RU" dirty="0">
                <a:solidFill>
                  <a:schemeClr val="bg1"/>
                </a:solidFill>
              </a:rPr>
              <a:t>напомена о бирачима који су гласали ван бирачког места које је бирачки одбор уписао у извод из </a:t>
            </a:r>
            <a:r>
              <a:rPr lang="ru-RU" dirty="0" err="1">
                <a:solidFill>
                  <a:schemeClr val="bg1"/>
                </a:solidFill>
              </a:rPr>
              <a:t>бирачког</a:t>
            </a:r>
            <a:r>
              <a:rPr lang="ru-RU" dirty="0">
                <a:solidFill>
                  <a:schemeClr val="bg1"/>
                </a:solidFill>
              </a:rPr>
              <a:t> </a:t>
            </a:r>
            <a:r>
              <a:rPr lang="ru-RU" dirty="0" smtClean="0">
                <a:solidFill>
                  <a:schemeClr val="bg1"/>
                </a:solidFill>
              </a:rPr>
              <a:t>списка и </a:t>
            </a:r>
            <a:r>
              <a:rPr lang="ru-RU" dirty="0">
                <a:solidFill>
                  <a:schemeClr val="bg1"/>
                </a:solidFill>
              </a:rPr>
              <a:t>у списак накнадних промена у бирачком списку (ако је достављен бирачком одбору уз извод</a:t>
            </a:r>
            <a:r>
              <a:rPr lang="ru-RU" dirty="0" smtClean="0">
                <a:solidFill>
                  <a:schemeClr val="bg1"/>
                </a:solidFill>
              </a:rPr>
              <a:t>).</a:t>
            </a:r>
            <a:endParaRPr lang="ru-RU" dirty="0">
              <a:solidFill>
                <a:schemeClr val="bg1"/>
              </a:solidFill>
            </a:endParaRPr>
          </a:p>
          <a:p>
            <a:pPr marL="0" indent="0">
              <a:buNone/>
            </a:pPr>
            <a:r>
              <a:rPr lang="ru-RU" dirty="0">
                <a:solidFill>
                  <a:schemeClr val="bg1"/>
                </a:solidFill>
              </a:rPr>
              <a:t>Збир та два </a:t>
            </a:r>
            <a:r>
              <a:rPr lang="ru-RU" dirty="0" smtClean="0">
                <a:solidFill>
                  <a:schemeClr val="bg1"/>
                </a:solidFill>
              </a:rPr>
              <a:t>се </a:t>
            </a:r>
            <a:r>
              <a:rPr lang="ru-RU" dirty="0">
                <a:solidFill>
                  <a:schemeClr val="bg1"/>
                </a:solidFill>
              </a:rPr>
              <a:t>уписује у рубрику тачке 11.1. контролног формулара.</a:t>
            </a:r>
          </a:p>
          <a:p>
            <a:endParaRPr lang="en-US" dirty="0"/>
          </a:p>
        </p:txBody>
      </p:sp>
    </p:spTree>
    <p:extLst>
      <p:ext uri="{BB962C8B-B14F-4D97-AF65-F5344CB8AC3E}">
        <p14:creationId xmlns:p14="http://schemas.microsoft.com/office/powerpoint/2010/main" val="778870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7354"/>
            <a:ext cx="10515600" cy="4879609"/>
          </a:xfrm>
        </p:spPr>
        <p:txBody>
          <a:bodyPr/>
          <a:lstStyle/>
          <a:p>
            <a:r>
              <a:rPr lang="ru-RU" dirty="0">
                <a:solidFill>
                  <a:schemeClr val="bg1"/>
                </a:solidFill>
              </a:rPr>
              <a:t>ТРЕЋЕ, </a:t>
            </a:r>
            <a:r>
              <a:rPr lang="ru-RU" dirty="0" err="1" smtClean="0">
                <a:solidFill>
                  <a:schemeClr val="bg1"/>
                </a:solidFill>
              </a:rPr>
              <a:t>бирачки</a:t>
            </a:r>
            <a:r>
              <a:rPr lang="ru-RU" dirty="0" smtClean="0">
                <a:solidFill>
                  <a:schemeClr val="bg1"/>
                </a:solidFill>
              </a:rPr>
              <a:t> </a:t>
            </a:r>
            <a:r>
              <a:rPr lang="ru-RU" dirty="0" err="1" smtClean="0">
                <a:solidFill>
                  <a:schemeClr val="bg1"/>
                </a:solidFill>
              </a:rPr>
              <a:t>одбор</a:t>
            </a:r>
            <a:r>
              <a:rPr lang="ru-RU" dirty="0" smtClean="0">
                <a:solidFill>
                  <a:schemeClr val="bg1"/>
                </a:solidFill>
              </a:rPr>
              <a:t> треба </a:t>
            </a:r>
            <a:r>
              <a:rPr lang="ru-RU" dirty="0">
                <a:solidFill>
                  <a:schemeClr val="bg1"/>
                </a:solidFill>
              </a:rPr>
              <a:t>да </a:t>
            </a:r>
            <a:r>
              <a:rPr lang="ru-RU" dirty="0" err="1" smtClean="0">
                <a:solidFill>
                  <a:schemeClr val="bg1"/>
                </a:solidFill>
              </a:rPr>
              <a:t>утврди</a:t>
            </a:r>
            <a:r>
              <a:rPr lang="ru-RU" dirty="0" smtClean="0">
                <a:solidFill>
                  <a:schemeClr val="bg1"/>
                </a:solidFill>
              </a:rPr>
              <a:t> </a:t>
            </a:r>
            <a:r>
              <a:rPr lang="ru-RU" dirty="0">
                <a:solidFill>
                  <a:schemeClr val="bg1"/>
                </a:solidFill>
              </a:rPr>
              <a:t>да ли је гласачка кутија све време гласања била запечаћена и исправна и ТЕК ТАДА </a:t>
            </a:r>
            <a:r>
              <a:rPr lang="ru-RU" dirty="0" smtClean="0">
                <a:solidFill>
                  <a:schemeClr val="bg1"/>
                </a:solidFill>
              </a:rPr>
              <a:t>СЕ ОТВАРАТА ГЛАСАЧКА КУТИЈА </a:t>
            </a:r>
            <a:r>
              <a:rPr lang="ru-RU" dirty="0">
                <a:solidFill>
                  <a:schemeClr val="bg1"/>
                </a:solidFill>
              </a:rPr>
              <a:t>и </a:t>
            </a:r>
            <a:r>
              <a:rPr lang="ru-RU" dirty="0" smtClean="0">
                <a:solidFill>
                  <a:schemeClr val="bg1"/>
                </a:solidFill>
              </a:rPr>
              <a:t>проверава </a:t>
            </a:r>
            <a:r>
              <a:rPr lang="ru-RU" dirty="0">
                <a:solidFill>
                  <a:schemeClr val="bg1"/>
                </a:solidFill>
              </a:rPr>
              <a:t>да ли се у њој налази попуњен и потписан контролни лист за проверу исправности гласачке кутије. </a:t>
            </a:r>
          </a:p>
          <a:p>
            <a:r>
              <a:rPr lang="ru-RU" dirty="0">
                <a:solidFill>
                  <a:schemeClr val="bg1"/>
                </a:solidFill>
              </a:rPr>
              <a:t>ЧЕТВРТО, </a:t>
            </a:r>
            <a:r>
              <a:rPr lang="ru-RU" dirty="0" smtClean="0">
                <a:solidFill>
                  <a:schemeClr val="bg1"/>
                </a:solidFill>
              </a:rPr>
              <a:t>пребројавају се сви </a:t>
            </a:r>
            <a:r>
              <a:rPr lang="ru-RU" dirty="0">
                <a:solidFill>
                  <a:schemeClr val="bg1"/>
                </a:solidFill>
              </a:rPr>
              <a:t>гласачки </a:t>
            </a:r>
            <a:r>
              <a:rPr lang="ru-RU" dirty="0" smtClean="0">
                <a:solidFill>
                  <a:schemeClr val="bg1"/>
                </a:solidFill>
              </a:rPr>
              <a:t>листићи </a:t>
            </a:r>
            <a:r>
              <a:rPr lang="ru-RU" dirty="0">
                <a:solidFill>
                  <a:schemeClr val="bg1"/>
                </a:solidFill>
              </a:rPr>
              <a:t>у гласачкој кутији и тај </a:t>
            </a:r>
            <a:r>
              <a:rPr lang="ru-RU" dirty="0" smtClean="0">
                <a:solidFill>
                  <a:schemeClr val="bg1"/>
                </a:solidFill>
              </a:rPr>
              <a:t>број се уписује </a:t>
            </a:r>
            <a:r>
              <a:rPr lang="ru-RU" dirty="0">
                <a:solidFill>
                  <a:schemeClr val="bg1"/>
                </a:solidFill>
              </a:rPr>
              <a:t>у рубрику тачке 11.2. контролног формулара.</a:t>
            </a:r>
          </a:p>
          <a:p>
            <a:r>
              <a:rPr lang="ru-RU" dirty="0">
                <a:solidFill>
                  <a:schemeClr val="bg1"/>
                </a:solidFill>
              </a:rPr>
              <a:t>ПЕТО, </a:t>
            </a:r>
            <a:r>
              <a:rPr lang="ru-RU" dirty="0" smtClean="0">
                <a:solidFill>
                  <a:schemeClr val="bg1"/>
                </a:solidFill>
              </a:rPr>
              <a:t>сви </a:t>
            </a:r>
            <a:r>
              <a:rPr lang="ru-RU" dirty="0">
                <a:solidFill>
                  <a:schemeClr val="bg1"/>
                </a:solidFill>
              </a:rPr>
              <a:t>гласачки листићи који се налазе у гласачкој кутији </a:t>
            </a:r>
            <a:r>
              <a:rPr lang="ru-RU" dirty="0" smtClean="0">
                <a:solidFill>
                  <a:schemeClr val="bg1"/>
                </a:solidFill>
              </a:rPr>
              <a:t>разврставају </a:t>
            </a:r>
            <a:r>
              <a:rPr lang="ru-RU" dirty="0">
                <a:solidFill>
                  <a:schemeClr val="bg1"/>
                </a:solidFill>
              </a:rPr>
              <a:t>на важеће и неважеће.</a:t>
            </a:r>
          </a:p>
          <a:p>
            <a:r>
              <a:rPr lang="ru-RU" dirty="0">
                <a:solidFill>
                  <a:schemeClr val="bg1"/>
                </a:solidFill>
              </a:rPr>
              <a:t>ШЕСТО, </a:t>
            </a:r>
            <a:r>
              <a:rPr lang="ru-RU" dirty="0" smtClean="0">
                <a:solidFill>
                  <a:schemeClr val="bg1"/>
                </a:solidFill>
              </a:rPr>
              <a:t>пребројавају се неважећи гласачки листићи </a:t>
            </a:r>
            <a:r>
              <a:rPr lang="ru-RU" dirty="0">
                <a:solidFill>
                  <a:schemeClr val="bg1"/>
                </a:solidFill>
              </a:rPr>
              <a:t>и тај број </a:t>
            </a:r>
            <a:r>
              <a:rPr lang="ru-RU" dirty="0" smtClean="0">
                <a:solidFill>
                  <a:schemeClr val="bg1"/>
                </a:solidFill>
              </a:rPr>
              <a:t>се уписује </a:t>
            </a:r>
            <a:r>
              <a:rPr lang="ru-RU" dirty="0">
                <a:solidFill>
                  <a:schemeClr val="bg1"/>
                </a:solidFill>
              </a:rPr>
              <a:t>у рубрику тачке 11.3. контролног формулара.</a:t>
            </a:r>
          </a:p>
          <a:p>
            <a:endParaRPr lang="en-US" dirty="0"/>
          </a:p>
        </p:txBody>
      </p:sp>
    </p:spTree>
    <p:extLst>
      <p:ext uri="{BB962C8B-B14F-4D97-AF65-F5344CB8AC3E}">
        <p14:creationId xmlns:p14="http://schemas.microsoft.com/office/powerpoint/2010/main" val="1337565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16000"/>
            <a:ext cx="10515600" cy="5160963"/>
          </a:xfrm>
        </p:spPr>
        <p:txBody>
          <a:bodyPr>
            <a:normAutofit fontScale="55000" lnSpcReduction="20000"/>
          </a:bodyPr>
          <a:lstStyle/>
          <a:p>
            <a:pPr marL="0" lvl="0" indent="0" algn="just">
              <a:lnSpc>
                <a:spcPct val="100000"/>
              </a:lnSpc>
              <a:spcBef>
                <a:spcPts val="0"/>
              </a:spcBef>
              <a:buNone/>
            </a:pPr>
            <a:r>
              <a:rPr lang="ru-RU" sz="4400" dirty="0" smtClean="0">
                <a:solidFill>
                  <a:prstClr val="white"/>
                </a:solidFill>
              </a:rPr>
              <a:t>У </a:t>
            </a:r>
            <a:r>
              <a:rPr lang="ru-RU" sz="4400" dirty="0">
                <a:solidFill>
                  <a:prstClr val="white"/>
                </a:solidFill>
              </a:rPr>
              <a:t>складу са Кодексом, чланови и заменици чланова органа за спровођење избора </a:t>
            </a:r>
            <a:r>
              <a:rPr lang="ru-RU" sz="4400" dirty="0" smtClean="0">
                <a:solidFill>
                  <a:prstClr val="white"/>
                </a:solidFill>
              </a:rPr>
              <a:t>дужни су:</a:t>
            </a:r>
          </a:p>
          <a:p>
            <a:pPr marL="0" lvl="0" indent="0" algn="just">
              <a:lnSpc>
                <a:spcPct val="100000"/>
              </a:lnSpc>
              <a:spcBef>
                <a:spcPts val="0"/>
              </a:spcBef>
              <a:buNone/>
            </a:pPr>
            <a:endParaRPr lang="ru-RU" sz="2900" dirty="0">
              <a:solidFill>
                <a:prstClr val="white"/>
              </a:solidFill>
            </a:endParaRPr>
          </a:p>
          <a:p>
            <a:pPr marL="0" indent="0">
              <a:buNone/>
            </a:pPr>
            <a:r>
              <a:rPr lang="ru-RU" sz="2900" dirty="0">
                <a:solidFill>
                  <a:srgbClr val="00B050"/>
                </a:solidFill>
              </a:rPr>
              <a:t>• да одговорно, савесно, стручно и у оквирима датих овлашћења обављају дужности које су им поверене </a:t>
            </a:r>
          </a:p>
          <a:p>
            <a:pPr marL="0" indent="0">
              <a:buNone/>
            </a:pPr>
            <a:r>
              <a:rPr lang="ru-RU" sz="2900" dirty="0">
                <a:solidFill>
                  <a:srgbClr val="00B050"/>
                </a:solidFill>
              </a:rPr>
              <a:t>• да послове врше непристрасно и ефикасно, у складу са професионалним стандардима</a:t>
            </a:r>
          </a:p>
          <a:p>
            <a:pPr marL="0" indent="0">
              <a:buNone/>
            </a:pPr>
            <a:r>
              <a:rPr lang="ru-RU" sz="2900" dirty="0">
                <a:solidFill>
                  <a:srgbClr val="00B050"/>
                </a:solidFill>
              </a:rPr>
              <a:t>• да се у вршењу функције придржавају начела политичке неутралности</a:t>
            </a:r>
          </a:p>
          <a:p>
            <a:pPr marL="0" indent="0">
              <a:buNone/>
            </a:pPr>
            <a:r>
              <a:rPr lang="ru-RU" sz="2900" dirty="0">
                <a:solidFill>
                  <a:srgbClr val="00B050"/>
                </a:solidFill>
              </a:rPr>
              <a:t>• да при доношењу одлука воде рачуна о јавном интересу, односно да њихов приватни интерес не дође у сукоб са јавним интересом</a:t>
            </a:r>
          </a:p>
          <a:p>
            <a:pPr marL="0" indent="0">
              <a:buNone/>
            </a:pPr>
            <a:r>
              <a:rPr lang="ru-RU" sz="2900" dirty="0">
                <a:solidFill>
                  <a:srgbClr val="00B050"/>
                </a:solidFill>
              </a:rPr>
              <a:t>• да поступају у границама датог овлашћења и сагласно циљу због којег је овлашћење дато</a:t>
            </a:r>
          </a:p>
          <a:p>
            <a:pPr marL="0" indent="0">
              <a:buNone/>
            </a:pPr>
            <a:r>
              <a:rPr lang="ru-RU" sz="2900" dirty="0">
                <a:solidFill>
                  <a:srgbClr val="00B050"/>
                </a:solidFill>
              </a:rPr>
              <a:t>• да се стрпљиво, пристојно, љубазно и са дужном пажњом и поштовањем понашају према свим бирачима и другим учесницима у изборном поступку, а нарочито према лицима која су особе са инвалидитетом</a:t>
            </a:r>
          </a:p>
          <a:p>
            <a:pPr marL="0" indent="0">
              <a:buNone/>
            </a:pPr>
            <a:r>
              <a:rPr lang="ru-RU" sz="2900" dirty="0">
                <a:solidFill>
                  <a:srgbClr val="00B050"/>
                </a:solidFill>
              </a:rPr>
              <a:t>• да буду прикладно и уредно одевени и да својим начином одевања не нарушавају углед органа за спровођење избора;</a:t>
            </a:r>
          </a:p>
          <a:p>
            <a:pPr marL="0" indent="0">
              <a:buNone/>
            </a:pPr>
            <a:r>
              <a:rPr lang="ru-RU" sz="2900" dirty="0">
                <a:solidFill>
                  <a:srgbClr val="00B050"/>
                </a:solidFill>
              </a:rPr>
              <a:t>• да буду ажурни, професионални и прецизни у испуњавању законских обавеза</a:t>
            </a:r>
          </a:p>
          <a:p>
            <a:pPr marL="0" indent="0">
              <a:buNone/>
            </a:pPr>
            <a:r>
              <a:rPr lang="ru-RU" sz="2900" dirty="0">
                <a:solidFill>
                  <a:srgbClr val="00B050"/>
                </a:solidFill>
              </a:rPr>
              <a:t>• да развијају колегијалне и коректне односе према другим члановима и заменицима чланова органа за спровођење избора</a:t>
            </a:r>
          </a:p>
          <a:p>
            <a:pPr marL="0" indent="0">
              <a:buNone/>
            </a:pPr>
            <a:r>
              <a:rPr lang="ru-RU" sz="2900" dirty="0">
                <a:solidFill>
                  <a:srgbClr val="00B050"/>
                </a:solidFill>
              </a:rPr>
              <a:t>• да чувају углед органа којег представљају</a:t>
            </a:r>
          </a:p>
          <a:p>
            <a:pPr marL="0" indent="0">
              <a:buNone/>
            </a:pPr>
            <a:endParaRPr lang="ru-RU" dirty="0" smtClean="0"/>
          </a:p>
        </p:txBody>
      </p:sp>
    </p:spTree>
    <p:extLst>
      <p:ext uri="{BB962C8B-B14F-4D97-AF65-F5344CB8AC3E}">
        <p14:creationId xmlns:p14="http://schemas.microsoft.com/office/powerpoint/2010/main" val="267285222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ru-RU" dirty="0">
                <a:solidFill>
                  <a:schemeClr val="bg1"/>
                </a:solidFill>
              </a:rPr>
              <a:t>СЕДМО, </a:t>
            </a:r>
            <a:r>
              <a:rPr lang="ru-RU" dirty="0" err="1" smtClean="0">
                <a:solidFill>
                  <a:schemeClr val="bg1"/>
                </a:solidFill>
              </a:rPr>
              <a:t>пребројавају</a:t>
            </a:r>
            <a:r>
              <a:rPr lang="ru-RU" dirty="0" smtClean="0">
                <a:solidFill>
                  <a:schemeClr val="bg1"/>
                </a:solidFill>
              </a:rPr>
              <a:t> се </a:t>
            </a:r>
            <a:r>
              <a:rPr lang="ru-RU" dirty="0" err="1" smtClean="0">
                <a:solidFill>
                  <a:schemeClr val="bg1"/>
                </a:solidFill>
              </a:rPr>
              <a:t>важећи</a:t>
            </a:r>
            <a:r>
              <a:rPr lang="ru-RU" dirty="0" smtClean="0">
                <a:solidFill>
                  <a:schemeClr val="bg1"/>
                </a:solidFill>
              </a:rPr>
              <a:t> </a:t>
            </a:r>
            <a:r>
              <a:rPr lang="ru-RU" dirty="0" err="1" smtClean="0">
                <a:solidFill>
                  <a:schemeClr val="bg1"/>
                </a:solidFill>
              </a:rPr>
              <a:t>гласачки</a:t>
            </a:r>
            <a:r>
              <a:rPr lang="ru-RU" dirty="0" smtClean="0">
                <a:solidFill>
                  <a:schemeClr val="bg1"/>
                </a:solidFill>
              </a:rPr>
              <a:t> </a:t>
            </a:r>
            <a:r>
              <a:rPr lang="ru-RU" dirty="0" err="1" smtClean="0">
                <a:solidFill>
                  <a:schemeClr val="bg1"/>
                </a:solidFill>
              </a:rPr>
              <a:t>листићи</a:t>
            </a:r>
            <a:r>
              <a:rPr lang="ru-RU" dirty="0" smtClean="0">
                <a:solidFill>
                  <a:schemeClr val="bg1"/>
                </a:solidFill>
              </a:rPr>
              <a:t> </a:t>
            </a:r>
            <a:r>
              <a:rPr lang="ru-RU" dirty="0">
                <a:solidFill>
                  <a:schemeClr val="bg1"/>
                </a:solidFill>
              </a:rPr>
              <a:t>и </a:t>
            </a:r>
            <a:r>
              <a:rPr lang="ru-RU" dirty="0" err="1">
                <a:solidFill>
                  <a:schemeClr val="bg1"/>
                </a:solidFill>
              </a:rPr>
              <a:t>тај</a:t>
            </a:r>
            <a:r>
              <a:rPr lang="ru-RU" dirty="0">
                <a:solidFill>
                  <a:schemeClr val="bg1"/>
                </a:solidFill>
              </a:rPr>
              <a:t> </a:t>
            </a:r>
            <a:r>
              <a:rPr lang="ru-RU" dirty="0" err="1">
                <a:solidFill>
                  <a:schemeClr val="bg1"/>
                </a:solidFill>
              </a:rPr>
              <a:t>број</a:t>
            </a:r>
            <a:r>
              <a:rPr lang="ru-RU" dirty="0">
                <a:solidFill>
                  <a:schemeClr val="bg1"/>
                </a:solidFill>
              </a:rPr>
              <a:t> се </a:t>
            </a:r>
            <a:r>
              <a:rPr lang="ru-RU" dirty="0" err="1">
                <a:solidFill>
                  <a:schemeClr val="bg1"/>
                </a:solidFill>
              </a:rPr>
              <a:t>уписује</a:t>
            </a:r>
            <a:r>
              <a:rPr lang="ru-RU" dirty="0">
                <a:solidFill>
                  <a:schemeClr val="bg1"/>
                </a:solidFill>
              </a:rPr>
              <a:t> у рубрику тачке 11.4. </a:t>
            </a:r>
            <a:r>
              <a:rPr lang="ru-RU" dirty="0" err="1" smtClean="0">
                <a:solidFill>
                  <a:schemeClr val="bg1"/>
                </a:solidFill>
              </a:rPr>
              <a:t>контролног</a:t>
            </a:r>
            <a:r>
              <a:rPr lang="ru-RU" dirty="0" smtClean="0">
                <a:solidFill>
                  <a:schemeClr val="bg1"/>
                </a:solidFill>
              </a:rPr>
              <a:t> </a:t>
            </a:r>
            <a:r>
              <a:rPr lang="ru-RU" dirty="0" err="1" smtClean="0">
                <a:solidFill>
                  <a:schemeClr val="bg1"/>
                </a:solidFill>
              </a:rPr>
              <a:t>формулара</a:t>
            </a:r>
            <a:r>
              <a:rPr lang="ru-RU" dirty="0" smtClean="0">
                <a:solidFill>
                  <a:schemeClr val="bg1"/>
                </a:solidFill>
              </a:rPr>
              <a:t>, </a:t>
            </a:r>
            <a:r>
              <a:rPr lang="ru-RU" dirty="0" err="1">
                <a:solidFill>
                  <a:schemeClr val="bg1"/>
                </a:solidFill>
              </a:rPr>
              <a:t>након</a:t>
            </a:r>
            <a:r>
              <a:rPr lang="ru-RU" dirty="0">
                <a:solidFill>
                  <a:schemeClr val="bg1"/>
                </a:solidFill>
              </a:rPr>
              <a:t> </a:t>
            </a:r>
            <a:r>
              <a:rPr lang="ru-RU" dirty="0" err="1">
                <a:solidFill>
                  <a:schemeClr val="bg1"/>
                </a:solidFill>
              </a:rPr>
              <a:t>чега</a:t>
            </a:r>
            <a:r>
              <a:rPr lang="ru-RU" dirty="0">
                <a:solidFill>
                  <a:schemeClr val="bg1"/>
                </a:solidFill>
              </a:rPr>
              <a:t> се </a:t>
            </a:r>
            <a:r>
              <a:rPr lang="ru-RU" dirty="0" err="1">
                <a:solidFill>
                  <a:schemeClr val="bg1"/>
                </a:solidFill>
              </a:rPr>
              <a:t>важећи</a:t>
            </a:r>
            <a:r>
              <a:rPr lang="ru-RU" dirty="0">
                <a:solidFill>
                  <a:schemeClr val="bg1"/>
                </a:solidFill>
              </a:rPr>
              <a:t> </a:t>
            </a:r>
            <a:r>
              <a:rPr lang="ru-RU" dirty="0" err="1">
                <a:solidFill>
                  <a:schemeClr val="bg1"/>
                </a:solidFill>
              </a:rPr>
              <a:t>гласачки</a:t>
            </a:r>
            <a:r>
              <a:rPr lang="ru-RU" dirty="0">
                <a:solidFill>
                  <a:schemeClr val="bg1"/>
                </a:solidFill>
              </a:rPr>
              <a:t> </a:t>
            </a:r>
            <a:r>
              <a:rPr lang="ru-RU" dirty="0" err="1">
                <a:solidFill>
                  <a:schemeClr val="bg1"/>
                </a:solidFill>
              </a:rPr>
              <a:t>листићи</a:t>
            </a:r>
            <a:r>
              <a:rPr lang="ru-RU" dirty="0">
                <a:solidFill>
                  <a:schemeClr val="bg1"/>
                </a:solidFill>
              </a:rPr>
              <a:t> </a:t>
            </a:r>
            <a:r>
              <a:rPr lang="ru-RU" dirty="0" err="1">
                <a:solidFill>
                  <a:schemeClr val="bg1"/>
                </a:solidFill>
              </a:rPr>
              <a:t>разврставају</a:t>
            </a:r>
            <a:r>
              <a:rPr lang="ru-RU" dirty="0">
                <a:solidFill>
                  <a:schemeClr val="bg1"/>
                </a:solidFill>
              </a:rPr>
              <a:t> </a:t>
            </a:r>
            <a:r>
              <a:rPr lang="ru-RU" dirty="0" err="1">
                <a:solidFill>
                  <a:schemeClr val="bg1"/>
                </a:solidFill>
              </a:rPr>
              <a:t>према</a:t>
            </a:r>
            <a:r>
              <a:rPr lang="ru-RU" dirty="0">
                <a:solidFill>
                  <a:schemeClr val="bg1"/>
                </a:solidFill>
              </a:rPr>
              <a:t> </a:t>
            </a:r>
            <a:r>
              <a:rPr lang="ru-RU" dirty="0" err="1">
                <a:solidFill>
                  <a:schemeClr val="bg1"/>
                </a:solidFill>
              </a:rPr>
              <a:t>изборним</a:t>
            </a:r>
            <a:r>
              <a:rPr lang="ru-RU" dirty="0">
                <a:solidFill>
                  <a:schemeClr val="bg1"/>
                </a:solidFill>
              </a:rPr>
              <a:t> </a:t>
            </a:r>
            <a:r>
              <a:rPr lang="ru-RU" dirty="0" err="1">
                <a:solidFill>
                  <a:schemeClr val="bg1"/>
                </a:solidFill>
              </a:rPr>
              <a:t>листама</a:t>
            </a:r>
            <a:endParaRPr lang="ru-RU" dirty="0">
              <a:solidFill>
                <a:schemeClr val="bg1"/>
              </a:solidFill>
            </a:endParaRPr>
          </a:p>
          <a:p>
            <a:r>
              <a:rPr lang="ru-RU" dirty="0">
                <a:solidFill>
                  <a:schemeClr val="bg1"/>
                </a:solidFill>
              </a:rPr>
              <a:t>ОСМО, </a:t>
            </a:r>
            <a:r>
              <a:rPr lang="ru-RU" dirty="0" smtClean="0">
                <a:solidFill>
                  <a:schemeClr val="bg1"/>
                </a:solidFill>
              </a:rPr>
              <a:t>пребројаваја се број </a:t>
            </a:r>
            <a:r>
              <a:rPr lang="ru-RU" dirty="0">
                <a:solidFill>
                  <a:schemeClr val="bg1"/>
                </a:solidFill>
              </a:rPr>
              <a:t>гласова који је добила свака </a:t>
            </a:r>
            <a:r>
              <a:rPr lang="ru-RU" dirty="0" err="1">
                <a:solidFill>
                  <a:schemeClr val="bg1"/>
                </a:solidFill>
              </a:rPr>
              <a:t>изборна</a:t>
            </a:r>
            <a:r>
              <a:rPr lang="ru-RU" dirty="0">
                <a:solidFill>
                  <a:schemeClr val="bg1"/>
                </a:solidFill>
              </a:rPr>
              <a:t> </a:t>
            </a:r>
            <a:r>
              <a:rPr lang="ru-RU" dirty="0" smtClean="0">
                <a:solidFill>
                  <a:schemeClr val="bg1"/>
                </a:solidFill>
              </a:rPr>
              <a:t>листа и ти бројеви се уписују </a:t>
            </a:r>
            <a:r>
              <a:rPr lang="ru-RU" dirty="0">
                <a:solidFill>
                  <a:schemeClr val="bg1"/>
                </a:solidFill>
              </a:rPr>
              <a:t>у одговарајуће рубрике контролног формулара 11.5.</a:t>
            </a:r>
          </a:p>
          <a:p>
            <a:endParaRPr lang="en-US" dirty="0"/>
          </a:p>
        </p:txBody>
      </p:sp>
    </p:spTree>
    <p:extLst>
      <p:ext uri="{BB962C8B-B14F-4D97-AF65-F5344CB8AC3E}">
        <p14:creationId xmlns:p14="http://schemas.microsoft.com/office/powerpoint/2010/main" val="194074350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1644"/>
          </a:xfrm>
        </p:spPr>
        <p:txBody>
          <a:bodyPr>
            <a:normAutofit fontScale="90000"/>
          </a:bodyPr>
          <a:lstStyle/>
          <a:p>
            <a:r>
              <a:rPr lang="ru-RU" dirty="0">
                <a:solidFill>
                  <a:schemeClr val="bg1"/>
                </a:solidFill>
              </a:rPr>
              <a:t>Како разликовати важећи од неважећег гласачког листића? </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ru-RU" dirty="0">
                <a:solidFill>
                  <a:schemeClr val="bg1"/>
                </a:solidFill>
              </a:rPr>
              <a:t>Законом је прописано да је неважећи онај гласачки листић: </a:t>
            </a:r>
          </a:p>
          <a:p>
            <a:r>
              <a:rPr lang="ru-RU" dirty="0" smtClean="0">
                <a:solidFill>
                  <a:schemeClr val="bg1"/>
                </a:solidFill>
              </a:rPr>
              <a:t>који </a:t>
            </a:r>
            <a:r>
              <a:rPr lang="ru-RU" dirty="0">
                <a:solidFill>
                  <a:schemeClr val="bg1"/>
                </a:solidFill>
              </a:rPr>
              <a:t>није попуњен</a:t>
            </a:r>
          </a:p>
          <a:p>
            <a:r>
              <a:rPr lang="ru-RU" dirty="0" smtClean="0">
                <a:solidFill>
                  <a:schemeClr val="bg1"/>
                </a:solidFill>
              </a:rPr>
              <a:t>на </a:t>
            </a:r>
            <a:r>
              <a:rPr lang="ru-RU" dirty="0">
                <a:solidFill>
                  <a:schemeClr val="bg1"/>
                </a:solidFill>
              </a:rPr>
              <a:t>којем су заокружени редни бројеви </a:t>
            </a:r>
            <a:r>
              <a:rPr lang="ru-RU" dirty="0" err="1">
                <a:solidFill>
                  <a:schemeClr val="bg1"/>
                </a:solidFill>
              </a:rPr>
              <a:t>испред</a:t>
            </a:r>
            <a:r>
              <a:rPr lang="ru-RU" dirty="0">
                <a:solidFill>
                  <a:schemeClr val="bg1"/>
                </a:solidFill>
              </a:rPr>
              <a:t> двеју или више </a:t>
            </a:r>
            <a:r>
              <a:rPr lang="ru-RU" dirty="0" err="1">
                <a:solidFill>
                  <a:schemeClr val="bg1"/>
                </a:solidFill>
              </a:rPr>
              <a:t>изборних</a:t>
            </a:r>
            <a:r>
              <a:rPr lang="ru-RU" dirty="0">
                <a:solidFill>
                  <a:schemeClr val="bg1"/>
                </a:solidFill>
              </a:rPr>
              <a:t> </a:t>
            </a:r>
            <a:r>
              <a:rPr lang="ru-RU" dirty="0" smtClean="0">
                <a:solidFill>
                  <a:schemeClr val="bg1"/>
                </a:solidFill>
              </a:rPr>
              <a:t>листа</a:t>
            </a:r>
            <a:endParaRPr lang="ru-RU" dirty="0">
              <a:solidFill>
                <a:schemeClr val="bg1"/>
              </a:solidFill>
            </a:endParaRPr>
          </a:p>
          <a:p>
            <a:r>
              <a:rPr lang="ru-RU" dirty="0" smtClean="0">
                <a:solidFill>
                  <a:schemeClr val="bg1"/>
                </a:solidFill>
              </a:rPr>
              <a:t>који </a:t>
            </a:r>
            <a:r>
              <a:rPr lang="ru-RU" dirty="0">
                <a:solidFill>
                  <a:schemeClr val="bg1"/>
                </a:solidFill>
              </a:rPr>
              <a:t>је тако попуњен да се не може поуздано утврдити за коју изборну листу </a:t>
            </a:r>
            <a:r>
              <a:rPr lang="ru-RU" dirty="0" err="1" smtClean="0">
                <a:solidFill>
                  <a:schemeClr val="bg1"/>
                </a:solidFill>
              </a:rPr>
              <a:t>је</a:t>
            </a:r>
            <a:r>
              <a:rPr lang="ru-RU" dirty="0" smtClean="0">
                <a:solidFill>
                  <a:schemeClr val="bg1"/>
                </a:solidFill>
              </a:rPr>
              <a:t> </a:t>
            </a:r>
            <a:r>
              <a:rPr lang="ru-RU" dirty="0">
                <a:solidFill>
                  <a:schemeClr val="bg1"/>
                </a:solidFill>
              </a:rPr>
              <a:t>бирач гласао. </a:t>
            </a:r>
          </a:p>
          <a:p>
            <a:endParaRPr lang="en-US" dirty="0"/>
          </a:p>
        </p:txBody>
      </p:sp>
    </p:spTree>
    <p:extLst>
      <p:ext uri="{BB962C8B-B14F-4D97-AF65-F5344CB8AC3E}">
        <p14:creationId xmlns:p14="http://schemas.microsoft.com/office/powerpoint/2010/main" val="235865156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82321"/>
          </a:xfrm>
        </p:spPr>
        <p:txBody>
          <a:bodyPr/>
          <a:lstStyle/>
          <a:p>
            <a:r>
              <a:rPr lang="sr-Cyrl-RS" dirty="0" smtClean="0">
                <a:solidFill>
                  <a:schemeClr val="bg1"/>
                </a:solidFill>
              </a:rPr>
              <a:t>Важећи гласачки листић</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ru-RU" dirty="0">
                <a:solidFill>
                  <a:schemeClr val="bg1"/>
                </a:solidFill>
              </a:rPr>
              <a:t>Законом је прописано да је важећи гласачки листић онај гласачки листић:</a:t>
            </a:r>
          </a:p>
          <a:p>
            <a:r>
              <a:rPr lang="ru-RU" dirty="0" smtClean="0">
                <a:solidFill>
                  <a:schemeClr val="bg1"/>
                </a:solidFill>
              </a:rPr>
              <a:t>на </a:t>
            </a:r>
            <a:r>
              <a:rPr lang="ru-RU" dirty="0">
                <a:solidFill>
                  <a:schemeClr val="bg1"/>
                </a:solidFill>
              </a:rPr>
              <a:t>којем је заокружен редни број </a:t>
            </a:r>
            <a:r>
              <a:rPr lang="ru-RU" dirty="0" err="1">
                <a:solidFill>
                  <a:schemeClr val="bg1"/>
                </a:solidFill>
              </a:rPr>
              <a:t>испред</a:t>
            </a:r>
            <a:r>
              <a:rPr lang="ru-RU" dirty="0">
                <a:solidFill>
                  <a:schemeClr val="bg1"/>
                </a:solidFill>
              </a:rPr>
              <a:t> назива једне </a:t>
            </a:r>
            <a:r>
              <a:rPr lang="ru-RU" dirty="0" err="1">
                <a:solidFill>
                  <a:schemeClr val="bg1"/>
                </a:solidFill>
              </a:rPr>
              <a:t>изборне</a:t>
            </a:r>
            <a:r>
              <a:rPr lang="ru-RU" dirty="0">
                <a:solidFill>
                  <a:schemeClr val="bg1"/>
                </a:solidFill>
              </a:rPr>
              <a:t> </a:t>
            </a:r>
            <a:r>
              <a:rPr lang="ru-RU" dirty="0" smtClean="0">
                <a:solidFill>
                  <a:schemeClr val="bg1"/>
                </a:solidFill>
              </a:rPr>
              <a:t>листе.</a:t>
            </a:r>
            <a:endParaRPr lang="ru-RU" dirty="0">
              <a:solidFill>
                <a:schemeClr val="bg1"/>
              </a:solidFill>
            </a:endParaRPr>
          </a:p>
          <a:p>
            <a:r>
              <a:rPr lang="ru-RU" dirty="0" smtClean="0">
                <a:solidFill>
                  <a:schemeClr val="bg1"/>
                </a:solidFill>
              </a:rPr>
              <a:t>који </a:t>
            </a:r>
            <a:r>
              <a:rPr lang="ru-RU" dirty="0">
                <a:solidFill>
                  <a:schemeClr val="bg1"/>
                </a:solidFill>
              </a:rPr>
              <a:t>је попуњен тако да се са сигурношћу може закључити за кога је бирач гласао</a:t>
            </a:r>
          </a:p>
          <a:p>
            <a:endParaRPr lang="en-US" dirty="0"/>
          </a:p>
        </p:txBody>
      </p:sp>
    </p:spTree>
    <p:extLst>
      <p:ext uri="{BB962C8B-B14F-4D97-AF65-F5344CB8AC3E}">
        <p14:creationId xmlns:p14="http://schemas.microsoft.com/office/powerpoint/2010/main" val="64364077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30629"/>
          </a:xfrm>
        </p:spPr>
        <p:txBody>
          <a:bodyPr/>
          <a:lstStyle/>
          <a:p>
            <a:r>
              <a:rPr lang="sr-Cyrl-RS" dirty="0" smtClean="0">
                <a:solidFill>
                  <a:schemeClr val="bg1"/>
                </a:solidFill>
              </a:rPr>
              <a:t>Примери важећих гласачких листића</a:t>
            </a:r>
            <a:endParaRPr lang="en-US" dirty="0">
              <a:solidFill>
                <a:schemeClr val="bg1"/>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7295" y="1695796"/>
            <a:ext cx="2157188" cy="3051378"/>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6337" y="1695796"/>
            <a:ext cx="2130707" cy="301392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8898" y="1687071"/>
            <a:ext cx="2136877" cy="302264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8191" y="1687071"/>
            <a:ext cx="2171999" cy="3022645"/>
          </a:xfrm>
          <a:prstGeom prst="rect">
            <a:avLst/>
          </a:prstGeom>
        </p:spPr>
      </p:pic>
    </p:spTree>
    <p:extLst>
      <p:ext uri="{BB962C8B-B14F-4D97-AF65-F5344CB8AC3E}">
        <p14:creationId xmlns:p14="http://schemas.microsoft.com/office/powerpoint/2010/main" val="129349908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1644"/>
          </a:xfrm>
        </p:spPr>
        <p:txBody>
          <a:bodyPr/>
          <a:lstStyle/>
          <a:p>
            <a:r>
              <a:rPr lang="sr-Cyrl-RS" dirty="0">
                <a:solidFill>
                  <a:schemeClr val="bg1"/>
                </a:solidFill>
              </a:rPr>
              <a:t>Примери важећих гласачких листића</a:t>
            </a:r>
            <a:endParaRPr lang="en-US" dirty="0">
              <a:solidFill>
                <a:schemeClr val="bg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6475" y="2019992"/>
            <a:ext cx="2245338" cy="3176067"/>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8768" y="2013071"/>
            <a:ext cx="2255123" cy="318990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0846" y="2026911"/>
            <a:ext cx="2245339" cy="317606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3140" y="2026911"/>
            <a:ext cx="2230186" cy="3154635"/>
          </a:xfrm>
          <a:prstGeom prst="rect">
            <a:avLst/>
          </a:prstGeom>
        </p:spPr>
      </p:pic>
    </p:spTree>
    <p:extLst>
      <p:ext uri="{BB962C8B-B14F-4D97-AF65-F5344CB8AC3E}">
        <p14:creationId xmlns:p14="http://schemas.microsoft.com/office/powerpoint/2010/main" val="268972822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04167"/>
          </a:xfrm>
        </p:spPr>
        <p:txBody>
          <a:bodyPr/>
          <a:lstStyle/>
          <a:p>
            <a:r>
              <a:rPr lang="sr-Cyrl-RS" dirty="0">
                <a:solidFill>
                  <a:schemeClr val="bg1"/>
                </a:solidFill>
              </a:rPr>
              <a:t>Примери важећих гласачких листића</a:t>
            </a:r>
            <a:endParaRPr lang="en-US" dirty="0">
              <a:solidFill>
                <a:schemeClr val="bg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92728" y="1920240"/>
            <a:ext cx="2157188" cy="305137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8520" y="1920240"/>
            <a:ext cx="2157188" cy="305137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4312" y="1911051"/>
            <a:ext cx="2163685" cy="306056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6601" y="1920240"/>
            <a:ext cx="2133734" cy="3018201"/>
          </a:xfrm>
          <a:prstGeom prst="rect">
            <a:avLst/>
          </a:prstGeom>
        </p:spPr>
      </p:pic>
    </p:spTree>
    <p:extLst>
      <p:ext uri="{BB962C8B-B14F-4D97-AF65-F5344CB8AC3E}">
        <p14:creationId xmlns:p14="http://schemas.microsoft.com/office/powerpoint/2010/main" val="206103940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83138"/>
            <a:ext cx="10515600" cy="5293825"/>
          </a:xfrm>
        </p:spPr>
        <p:txBody>
          <a:bodyPr/>
          <a:lstStyle/>
          <a:p>
            <a:pPr marL="0" indent="0">
              <a:buNone/>
            </a:pPr>
            <a:r>
              <a:rPr lang="ru-RU" dirty="0">
                <a:solidFill>
                  <a:schemeClr val="bg1"/>
                </a:solidFill>
              </a:rPr>
              <a:t>Ако је гласачки листић попуњен тако да се може поуздано утврдити за кога је бирач гласао, тај гласачки листић ће бити важећи чак иако </a:t>
            </a:r>
            <a:r>
              <a:rPr lang="ru-RU" dirty="0" smtClean="0">
                <a:solidFill>
                  <a:schemeClr val="bg1"/>
                </a:solidFill>
              </a:rPr>
              <a:t>су на </a:t>
            </a:r>
            <a:r>
              <a:rPr lang="ru-RU" dirty="0">
                <a:solidFill>
                  <a:schemeClr val="bg1"/>
                </a:solidFill>
              </a:rPr>
              <a:t>гласачком листићу исписани или нацртани коментари, пароле и друге поруке</a:t>
            </a:r>
          </a:p>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1188" y="2547332"/>
            <a:ext cx="2612572" cy="3695526"/>
          </a:xfrm>
          <a:prstGeom prst="rect">
            <a:avLst/>
          </a:prstGeom>
        </p:spPr>
      </p:pic>
    </p:spTree>
    <p:extLst>
      <p:ext uri="{BB962C8B-B14F-4D97-AF65-F5344CB8AC3E}">
        <p14:creationId xmlns:p14="http://schemas.microsoft.com/office/powerpoint/2010/main" val="179615853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94154"/>
            <a:ext cx="10515600" cy="5322277"/>
          </a:xfrm>
        </p:spPr>
        <p:txBody>
          <a:bodyPr/>
          <a:lstStyle/>
          <a:p>
            <a:r>
              <a:rPr lang="ru-RU" dirty="0" smtClean="0">
                <a:solidFill>
                  <a:schemeClr val="bg1"/>
                </a:solidFill>
              </a:rPr>
              <a:t>Ако </a:t>
            </a:r>
            <a:r>
              <a:rPr lang="ru-RU" dirty="0">
                <a:solidFill>
                  <a:schemeClr val="bg1"/>
                </a:solidFill>
              </a:rPr>
              <a:t>је гласачки листић попуњен тако да се може поуздано утврдити за кога је бирач гласао, тај гласачки листић ће бити важећи чак иако су прецртани називи других </a:t>
            </a:r>
            <a:r>
              <a:rPr lang="ru-RU" dirty="0" err="1">
                <a:solidFill>
                  <a:schemeClr val="bg1"/>
                </a:solidFill>
              </a:rPr>
              <a:t>изборних</a:t>
            </a:r>
            <a:r>
              <a:rPr lang="ru-RU" dirty="0">
                <a:solidFill>
                  <a:schemeClr val="bg1"/>
                </a:solidFill>
              </a:rPr>
              <a:t> </a:t>
            </a:r>
            <a:r>
              <a:rPr lang="ru-RU" dirty="0" smtClean="0">
                <a:solidFill>
                  <a:schemeClr val="bg1"/>
                </a:solidFill>
              </a:rPr>
              <a:t>листа</a:t>
            </a:r>
            <a:endParaRPr lang="en-US" dirty="0">
              <a:solidFill>
                <a:schemeClr val="bg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1312" y="2593570"/>
            <a:ext cx="2596811" cy="3673231"/>
          </a:xfrm>
          <a:prstGeom prst="rect">
            <a:avLst/>
          </a:prstGeom>
        </p:spPr>
      </p:pic>
    </p:spTree>
    <p:extLst>
      <p:ext uri="{BB962C8B-B14F-4D97-AF65-F5344CB8AC3E}">
        <p14:creationId xmlns:p14="http://schemas.microsoft.com/office/powerpoint/2010/main" val="15864150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dirty="0" smtClean="0">
                <a:solidFill>
                  <a:schemeClr val="bg1"/>
                </a:solidFill>
              </a:rPr>
              <a:t>Друга фаза - </a:t>
            </a:r>
            <a:r>
              <a:rPr lang="ru-RU" dirty="0" smtClean="0">
                <a:solidFill>
                  <a:schemeClr val="bg1"/>
                </a:solidFill>
              </a:rPr>
              <a:t>логичко-рачунска контрола исправности утврђених резултата гласања</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r>
              <a:rPr lang="ru-RU" dirty="0">
                <a:solidFill>
                  <a:schemeClr val="bg1"/>
                </a:solidFill>
              </a:rPr>
              <a:t>Пошто </a:t>
            </a:r>
            <a:r>
              <a:rPr lang="ru-RU" dirty="0" smtClean="0">
                <a:solidFill>
                  <a:schemeClr val="bg1"/>
                </a:solidFill>
              </a:rPr>
              <a:t>се попуни </a:t>
            </a:r>
            <a:r>
              <a:rPr lang="ru-RU" dirty="0">
                <a:solidFill>
                  <a:schemeClr val="bg1"/>
                </a:solidFill>
              </a:rPr>
              <a:t>контролни формулар и </a:t>
            </a:r>
            <a:r>
              <a:rPr lang="ru-RU" dirty="0" smtClean="0">
                <a:solidFill>
                  <a:schemeClr val="bg1"/>
                </a:solidFill>
              </a:rPr>
              <a:t>утврде резултати </a:t>
            </a:r>
            <a:r>
              <a:rPr lang="ru-RU" dirty="0">
                <a:solidFill>
                  <a:schemeClr val="bg1"/>
                </a:solidFill>
              </a:rPr>
              <a:t>гласања на бирачком месту, задужени члан бирачког одбора је дужан да изврши логичко рачунску контролу исправности утврђених резултата које је уписао у контролни формулар. </a:t>
            </a:r>
          </a:p>
          <a:p>
            <a:pPr marL="0" indent="0">
              <a:buNone/>
            </a:pPr>
            <a:r>
              <a:rPr lang="ru-RU" dirty="0">
                <a:solidFill>
                  <a:schemeClr val="bg1"/>
                </a:solidFill>
              </a:rPr>
              <a:t>НАПОМЕНА: Сви чланови бирачког одбора имају право да прате процес логичко рачунске контроле исправности утврђених резултата</a:t>
            </a:r>
          </a:p>
          <a:p>
            <a:pPr marL="0" indent="0">
              <a:buNone/>
            </a:pPr>
            <a:r>
              <a:rPr lang="ru-RU" dirty="0">
                <a:solidFill>
                  <a:schemeClr val="bg1"/>
                </a:solidFill>
              </a:rPr>
              <a:t>ВАЖНО: Резултати гласања на бирачком месту се не уписују у записник о раду бирачког одбора док се не утврди да су исправни. Упутство за проверу логичко рачунске исправности резултата налази се на другој страни контролног формулара. </a:t>
            </a:r>
          </a:p>
          <a:p>
            <a:endParaRPr lang="en-US" dirty="0"/>
          </a:p>
        </p:txBody>
      </p:sp>
    </p:spTree>
    <p:extLst>
      <p:ext uri="{BB962C8B-B14F-4D97-AF65-F5344CB8AC3E}">
        <p14:creationId xmlns:p14="http://schemas.microsoft.com/office/powerpoint/2010/main" val="297652709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89354"/>
            <a:ext cx="10515600" cy="5387609"/>
          </a:xfrm>
        </p:spPr>
        <p:txBody>
          <a:bodyPr>
            <a:normAutofit fontScale="92500" lnSpcReduction="10000"/>
          </a:bodyPr>
          <a:lstStyle/>
          <a:p>
            <a:pPr marL="0" indent="0">
              <a:buNone/>
            </a:pPr>
            <a:r>
              <a:rPr lang="ru-RU" dirty="0">
                <a:solidFill>
                  <a:schemeClr val="bg1"/>
                </a:solidFill>
              </a:rPr>
              <a:t>Контрола се </a:t>
            </a:r>
            <a:r>
              <a:rPr lang="ru-RU" dirty="0" smtClean="0">
                <a:solidFill>
                  <a:schemeClr val="bg1"/>
                </a:solidFill>
              </a:rPr>
              <a:t>спроводи </a:t>
            </a:r>
            <a:r>
              <a:rPr lang="ru-RU" dirty="0">
                <a:solidFill>
                  <a:schemeClr val="bg1"/>
                </a:solidFill>
              </a:rPr>
              <a:t>на следећи начин: </a:t>
            </a:r>
            <a:endParaRPr lang="ru-RU" dirty="0" smtClean="0">
              <a:solidFill>
                <a:schemeClr val="bg1"/>
              </a:solidFill>
            </a:endParaRPr>
          </a:p>
          <a:p>
            <a:pPr marL="0" indent="0">
              <a:buNone/>
            </a:pPr>
            <a:r>
              <a:rPr lang="ru-RU" dirty="0">
                <a:solidFill>
                  <a:schemeClr val="bg1"/>
                </a:solidFill>
              </a:rPr>
              <a:t>	</a:t>
            </a:r>
          </a:p>
          <a:p>
            <a:pPr marL="0" indent="0">
              <a:buNone/>
            </a:pPr>
            <a:r>
              <a:rPr lang="ru-RU" dirty="0">
                <a:solidFill>
                  <a:schemeClr val="bg1"/>
                </a:solidFill>
              </a:rPr>
              <a:t>Рачунско слагање података о бирачима</a:t>
            </a:r>
          </a:p>
          <a:p>
            <a:r>
              <a:rPr lang="ru-RU" dirty="0">
                <a:solidFill>
                  <a:schemeClr val="bg1"/>
                </a:solidFill>
              </a:rPr>
              <a:t>Број бирача који су изашли на изборе (рубрика 11.1.) једнак је збиру броја бирача који су потписани у изводу из </a:t>
            </a:r>
            <a:r>
              <a:rPr lang="ru-RU" dirty="0" err="1">
                <a:solidFill>
                  <a:schemeClr val="bg1"/>
                </a:solidFill>
              </a:rPr>
              <a:t>бирачког</a:t>
            </a:r>
            <a:r>
              <a:rPr lang="ru-RU" dirty="0">
                <a:solidFill>
                  <a:schemeClr val="bg1"/>
                </a:solidFill>
              </a:rPr>
              <a:t> </a:t>
            </a:r>
            <a:r>
              <a:rPr lang="ru-RU" dirty="0" smtClean="0">
                <a:solidFill>
                  <a:schemeClr val="bg1"/>
                </a:solidFill>
              </a:rPr>
              <a:t>списка и </a:t>
            </a:r>
            <a:r>
              <a:rPr lang="ru-RU" dirty="0">
                <a:solidFill>
                  <a:schemeClr val="bg1"/>
                </a:solidFill>
              </a:rPr>
              <a:t>у евентуалном списку накнадних промена у бирачком списку, ако је достављен уз извод из бирачког списка </a:t>
            </a:r>
            <a:r>
              <a:rPr lang="ru-RU" dirty="0" smtClean="0">
                <a:solidFill>
                  <a:schemeClr val="bg1"/>
                </a:solidFill>
              </a:rPr>
              <a:t>и </a:t>
            </a:r>
            <a:r>
              <a:rPr lang="ru-RU" dirty="0">
                <a:solidFill>
                  <a:schemeClr val="bg1"/>
                </a:solidFill>
              </a:rPr>
              <a:t>броја напомена (уместо потписа бирача) у изводу из бирачког списка и </a:t>
            </a:r>
            <a:r>
              <a:rPr lang="ru-RU" dirty="0" smtClean="0">
                <a:solidFill>
                  <a:schemeClr val="bg1"/>
                </a:solidFill>
              </a:rPr>
              <a:t>списку </a:t>
            </a:r>
            <a:r>
              <a:rPr lang="ru-RU" dirty="0">
                <a:solidFill>
                  <a:schemeClr val="bg1"/>
                </a:solidFill>
              </a:rPr>
              <a:t>накнадних промена у бирачком списку о бирачима који су гласали ван бирачког места.</a:t>
            </a:r>
          </a:p>
          <a:p>
            <a:r>
              <a:rPr lang="ru-RU" dirty="0">
                <a:solidFill>
                  <a:schemeClr val="bg1"/>
                </a:solidFill>
              </a:rPr>
              <a:t>Укупан број бирача који су изашли на изборе (рубрика 11.1.) може бити само једнак или мањи од броја бирача уписаних у извод из </a:t>
            </a:r>
            <a:r>
              <a:rPr lang="ru-RU" dirty="0" err="1">
                <a:solidFill>
                  <a:schemeClr val="bg1"/>
                </a:solidFill>
              </a:rPr>
              <a:t>бирачког</a:t>
            </a:r>
            <a:r>
              <a:rPr lang="ru-RU" dirty="0">
                <a:solidFill>
                  <a:schemeClr val="bg1"/>
                </a:solidFill>
              </a:rPr>
              <a:t> </a:t>
            </a:r>
            <a:r>
              <a:rPr lang="ru-RU" dirty="0" smtClean="0">
                <a:solidFill>
                  <a:schemeClr val="bg1"/>
                </a:solidFill>
              </a:rPr>
              <a:t>списка и </a:t>
            </a:r>
            <a:r>
              <a:rPr lang="ru-RU" dirty="0">
                <a:solidFill>
                  <a:schemeClr val="bg1"/>
                </a:solidFill>
              </a:rPr>
              <a:t>списак накнадних промена у бирачком списку </a:t>
            </a:r>
            <a:r>
              <a:rPr lang="ru-RU" dirty="0" smtClean="0">
                <a:solidFill>
                  <a:schemeClr val="bg1"/>
                </a:solidFill>
              </a:rPr>
              <a:t>(</a:t>
            </a:r>
            <a:r>
              <a:rPr lang="ru-RU" dirty="0">
                <a:solidFill>
                  <a:schemeClr val="bg1"/>
                </a:solidFill>
              </a:rPr>
              <a:t>тачка 4.)</a:t>
            </a:r>
          </a:p>
          <a:p>
            <a:endParaRPr lang="en-US" dirty="0"/>
          </a:p>
        </p:txBody>
      </p:sp>
    </p:spTree>
    <p:extLst>
      <p:ext uri="{BB962C8B-B14F-4D97-AF65-F5344CB8AC3E}">
        <p14:creationId xmlns:p14="http://schemas.microsoft.com/office/powerpoint/2010/main" val="1141750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6246"/>
            <a:ext cx="10515600" cy="5340717"/>
          </a:xfrm>
        </p:spPr>
        <p:txBody>
          <a:bodyPr>
            <a:normAutofit fontScale="70000" lnSpcReduction="20000"/>
          </a:bodyPr>
          <a:lstStyle/>
          <a:p>
            <a:r>
              <a:rPr lang="ru-RU" sz="3800" dirty="0">
                <a:solidFill>
                  <a:schemeClr val="bg1"/>
                </a:solidFill>
              </a:rPr>
              <a:t>Члановима и заменицима чланова органа за спровођење избора није дозвољено:</a:t>
            </a:r>
          </a:p>
          <a:p>
            <a:r>
              <a:rPr lang="ru-RU" dirty="0">
                <a:solidFill>
                  <a:srgbClr val="FF0000"/>
                </a:solidFill>
              </a:rPr>
              <a:t>да приме поклон, услугу или другу корист за себе или чланове своје породице приликом вршења функције, изузев протоколарног или пригодног поклона до законом одређене вредности</a:t>
            </a:r>
          </a:p>
          <a:p>
            <a:r>
              <a:rPr lang="ru-RU" dirty="0">
                <a:solidFill>
                  <a:srgbClr val="FF0000"/>
                </a:solidFill>
              </a:rPr>
              <a:t>да користе јавну имовину и службене просторије органа за спровођење избора у приватне или политичке сврхе, нити да злоупотребљавају своју функцију ради личне користи или користи политичке странке која их је предложила у састав органа за спровођење избора</a:t>
            </a:r>
          </a:p>
          <a:p>
            <a:r>
              <a:rPr lang="ru-RU" dirty="0">
                <a:solidFill>
                  <a:srgbClr val="FF0000"/>
                </a:solidFill>
              </a:rPr>
              <a:t>да фаворизују или дискриминишу поједине бираче у остваривању њихових изборних права због политичке, националне, расне, верске, полне или друге припадности</a:t>
            </a:r>
          </a:p>
          <a:p>
            <a:r>
              <a:rPr lang="ru-RU" dirty="0">
                <a:solidFill>
                  <a:srgbClr val="FF0000"/>
                </a:solidFill>
              </a:rPr>
              <a:t>да дају неистините изјаве или информације које би штетиле угледу органа за спровођење избора или довеле у питање интегритет изборног процеса</a:t>
            </a:r>
          </a:p>
          <a:p>
            <a:r>
              <a:rPr lang="ru-RU" dirty="0">
                <a:solidFill>
                  <a:srgbClr val="FF0000"/>
                </a:solidFill>
              </a:rPr>
              <a:t>да намерно или из крајње непажње наносе материјалну штету органима за спровођење избора или подстичу друга лица да то чине</a:t>
            </a:r>
          </a:p>
          <a:p>
            <a:r>
              <a:rPr lang="ru-RU" dirty="0">
                <a:solidFill>
                  <a:srgbClr val="FF0000"/>
                </a:solidFill>
              </a:rPr>
              <a:t>да јавно изражавају своју политичку, верску или другу личну припадност која би могла да доведе у сумњу њихову непристрасност у одлучивању</a:t>
            </a:r>
          </a:p>
          <a:p>
            <a:r>
              <a:rPr lang="ru-RU" dirty="0">
                <a:solidFill>
                  <a:srgbClr val="FF0000"/>
                </a:solidFill>
              </a:rPr>
              <a:t>да у службеним просторијама носе симболе и пароле политичких странака</a:t>
            </a:r>
          </a:p>
          <a:p>
            <a:endParaRPr lang="en-US" dirty="0"/>
          </a:p>
        </p:txBody>
      </p:sp>
    </p:spTree>
    <p:extLst>
      <p:ext uri="{BB962C8B-B14F-4D97-AF65-F5344CB8AC3E}">
        <p14:creationId xmlns:p14="http://schemas.microsoft.com/office/powerpoint/2010/main" val="260026107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72308"/>
            <a:ext cx="10515600" cy="5004655"/>
          </a:xfrm>
        </p:spPr>
        <p:txBody>
          <a:bodyPr>
            <a:normAutofit fontScale="92500" lnSpcReduction="20000"/>
          </a:bodyPr>
          <a:lstStyle/>
          <a:p>
            <a:pPr algn="just">
              <a:lnSpc>
                <a:spcPct val="107000"/>
              </a:lnSpc>
              <a:spcAft>
                <a:spcPts val="600"/>
              </a:spcAft>
            </a:pPr>
            <a:r>
              <a:rPr lang="sr-Cyrl-RS" b="1" dirty="0">
                <a:solidFill>
                  <a:schemeClr val="bg1"/>
                </a:solidFill>
                <a:ea typeface="Calibri"/>
                <a:cs typeface="Times New Roman"/>
              </a:rPr>
              <a:t>Рачунско слагање података о бирачима и гласачким листићима</a:t>
            </a:r>
            <a:endParaRPr lang="en-US" dirty="0">
              <a:solidFill>
                <a:schemeClr val="bg1"/>
              </a:solidFill>
              <a:ea typeface="Calibri"/>
              <a:cs typeface="Times New Roman"/>
            </a:endParaRPr>
          </a:p>
          <a:p>
            <a:pPr algn="just">
              <a:lnSpc>
                <a:spcPct val="107000"/>
              </a:lnSpc>
              <a:spcAft>
                <a:spcPts val="600"/>
              </a:spcAft>
            </a:pPr>
            <a:r>
              <a:rPr lang="sr-Cyrl-RS" dirty="0">
                <a:solidFill>
                  <a:schemeClr val="bg1"/>
                </a:solidFill>
                <a:ea typeface="Calibri"/>
                <a:cs typeface="Times New Roman"/>
              </a:rPr>
              <a:t>Број гласачких листића који се налазе у гласачкој кутији (рубрика 11.2.) може бити само једнак или мањи од броја бирача који су изашли на изборе (рубрика 11.1.).</a:t>
            </a:r>
            <a:endParaRPr lang="en-US" dirty="0">
              <a:solidFill>
                <a:schemeClr val="bg1"/>
              </a:solidFill>
              <a:ea typeface="Calibri"/>
              <a:cs typeface="Times New Roman"/>
            </a:endParaRPr>
          </a:p>
          <a:p>
            <a:pPr algn="just">
              <a:lnSpc>
                <a:spcPct val="107000"/>
              </a:lnSpc>
              <a:spcAft>
                <a:spcPts val="600"/>
              </a:spcAft>
            </a:pPr>
            <a:r>
              <a:rPr lang="sr-Cyrl-RS" b="1" dirty="0">
                <a:solidFill>
                  <a:schemeClr val="bg1"/>
                </a:solidFill>
                <a:ea typeface="Calibri"/>
                <a:cs typeface="Times New Roman"/>
              </a:rPr>
              <a:t>Рачунско слагање података о гласачким листићима и гласовима</a:t>
            </a:r>
            <a:endParaRPr lang="en-US" dirty="0">
              <a:solidFill>
                <a:schemeClr val="bg1"/>
              </a:solidFill>
              <a:ea typeface="Calibri"/>
              <a:cs typeface="Times New Roman"/>
            </a:endParaRPr>
          </a:p>
          <a:p>
            <a:pPr algn="just">
              <a:lnSpc>
                <a:spcPct val="107000"/>
              </a:lnSpc>
              <a:spcAft>
                <a:spcPts val="600"/>
              </a:spcAft>
            </a:pPr>
            <a:r>
              <a:rPr lang="sr-Cyrl-RS" dirty="0">
                <a:solidFill>
                  <a:schemeClr val="bg1"/>
                </a:solidFill>
                <a:ea typeface="Calibri"/>
                <a:cs typeface="Times New Roman"/>
              </a:rPr>
              <a:t>Број гласачких листића који се налазе у гласачкој кутији (рубрика 11.2.) мора да буде једнак збиру: броја неважећих гласачких листића (рубрика 11.3.) и броја важећих гласачких листића (рубрика 11.4.).</a:t>
            </a:r>
            <a:endParaRPr lang="en-US" dirty="0">
              <a:solidFill>
                <a:schemeClr val="bg1"/>
              </a:solidFill>
              <a:ea typeface="Calibri"/>
              <a:cs typeface="Times New Roman"/>
            </a:endParaRPr>
          </a:p>
          <a:p>
            <a:pPr algn="just">
              <a:lnSpc>
                <a:spcPct val="107000"/>
              </a:lnSpc>
              <a:spcAft>
                <a:spcPts val="600"/>
              </a:spcAft>
            </a:pPr>
            <a:r>
              <a:rPr lang="sr-Cyrl-RS" dirty="0">
                <a:solidFill>
                  <a:schemeClr val="bg1"/>
                </a:solidFill>
                <a:ea typeface="Calibri"/>
                <a:cs typeface="Times New Roman"/>
              </a:rPr>
              <a:t>Број важећих гласачких листића (рубрика 11.4.) треба да буде једнак збиру бројева гласова које су добиле све изборне листе (табела у рубрици 11.5.).</a:t>
            </a:r>
            <a:endParaRPr lang="en-US" dirty="0">
              <a:solidFill>
                <a:schemeClr val="bg1"/>
              </a:solidFill>
              <a:ea typeface="Calibri"/>
              <a:cs typeface="Times New Roman"/>
            </a:endParaRPr>
          </a:p>
          <a:p>
            <a:endParaRPr lang="en-US" dirty="0"/>
          </a:p>
        </p:txBody>
      </p:sp>
    </p:spTree>
    <p:extLst>
      <p:ext uri="{BB962C8B-B14F-4D97-AF65-F5344CB8AC3E}">
        <p14:creationId xmlns:p14="http://schemas.microsoft.com/office/powerpoint/2010/main" val="31623882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98769"/>
            <a:ext cx="10515600" cy="5278194"/>
          </a:xfrm>
        </p:spPr>
        <p:txBody>
          <a:bodyPr>
            <a:normAutofit fontScale="92500" lnSpcReduction="10000"/>
          </a:bodyPr>
          <a:lstStyle/>
          <a:p>
            <a:pPr marL="0" indent="0">
              <a:buNone/>
            </a:pPr>
            <a:r>
              <a:rPr lang="ru-RU" dirty="0">
                <a:solidFill>
                  <a:schemeClr val="bg1"/>
                </a:solidFill>
              </a:rPr>
              <a:t>ВАЖНО: Ако </a:t>
            </a:r>
            <a:r>
              <a:rPr lang="ru-RU" dirty="0" smtClean="0">
                <a:solidFill>
                  <a:schemeClr val="bg1"/>
                </a:solidFill>
              </a:rPr>
              <a:t>се логичко-рачунском </a:t>
            </a:r>
            <a:r>
              <a:rPr lang="ru-RU" dirty="0">
                <a:solidFill>
                  <a:schemeClr val="bg1"/>
                </a:solidFill>
              </a:rPr>
              <a:t>контролом </a:t>
            </a:r>
            <a:r>
              <a:rPr lang="ru-RU" dirty="0" smtClean="0">
                <a:solidFill>
                  <a:schemeClr val="bg1"/>
                </a:solidFill>
              </a:rPr>
              <a:t>утврди </a:t>
            </a:r>
            <a:r>
              <a:rPr lang="ru-RU" dirty="0">
                <a:solidFill>
                  <a:schemeClr val="bg1"/>
                </a:solidFill>
              </a:rPr>
              <a:t>да у подацима о резултатима постоје грешке, треба </a:t>
            </a:r>
            <a:r>
              <a:rPr lang="ru-RU" dirty="0" smtClean="0">
                <a:solidFill>
                  <a:schemeClr val="bg1"/>
                </a:solidFill>
              </a:rPr>
              <a:t>поново извршити </a:t>
            </a:r>
            <a:r>
              <a:rPr lang="ru-RU" dirty="0">
                <a:solidFill>
                  <a:schemeClr val="bg1"/>
                </a:solidFill>
              </a:rPr>
              <a:t>логичко-рачунску контролу, па ако и даље има грешака, треба поново </a:t>
            </a:r>
            <a:r>
              <a:rPr lang="ru-RU" dirty="0" smtClean="0">
                <a:solidFill>
                  <a:schemeClr val="bg1"/>
                </a:solidFill>
              </a:rPr>
              <a:t>утврдити </a:t>
            </a:r>
            <a:r>
              <a:rPr lang="ru-RU" dirty="0">
                <a:solidFill>
                  <a:schemeClr val="bg1"/>
                </a:solidFill>
              </a:rPr>
              <a:t>резултате гласања. </a:t>
            </a:r>
          </a:p>
          <a:p>
            <a:pPr marL="0" indent="0">
              <a:buNone/>
            </a:pPr>
            <a:r>
              <a:rPr lang="ru-RU" dirty="0">
                <a:solidFill>
                  <a:schemeClr val="bg1"/>
                </a:solidFill>
              </a:rPr>
              <a:t>НАПОМЕНА: Околност да је број гласачких листића у гласачкој кутији мањи од броја бирача који су изашли на изборе указује на то да неки бирач није убацио гласачки листић у гласачку кутију, што закон не препознаје као неправилност.</a:t>
            </a:r>
          </a:p>
          <a:p>
            <a:pPr marL="0" indent="0">
              <a:buNone/>
            </a:pPr>
            <a:r>
              <a:rPr lang="ru-RU" dirty="0">
                <a:solidFill>
                  <a:schemeClr val="bg1"/>
                </a:solidFill>
              </a:rPr>
              <a:t>ВАЖНО: Околност да је број гласачких листића у гласачкој кутији већи од броја бирача који су изашли на изборе представља неправилност коју закон дефинише као разлог због </a:t>
            </a:r>
            <a:r>
              <a:rPr lang="ru-RU" dirty="0" err="1">
                <a:solidFill>
                  <a:schemeClr val="bg1"/>
                </a:solidFill>
              </a:rPr>
              <a:t>којег</a:t>
            </a:r>
            <a:r>
              <a:rPr lang="ru-RU" dirty="0">
                <a:solidFill>
                  <a:schemeClr val="bg1"/>
                </a:solidFill>
              </a:rPr>
              <a:t> </a:t>
            </a:r>
            <a:r>
              <a:rPr lang="ru-RU" dirty="0" smtClean="0">
                <a:solidFill>
                  <a:schemeClr val="bg1"/>
                </a:solidFill>
              </a:rPr>
              <a:t>изборна </a:t>
            </a:r>
            <a:r>
              <a:rPr lang="ru-RU" dirty="0">
                <a:solidFill>
                  <a:schemeClr val="bg1"/>
                </a:solidFill>
              </a:rPr>
              <a:t>комисија мора да поништи гласање на бирачком месту по службеној дужности, због </a:t>
            </a:r>
            <a:r>
              <a:rPr lang="ru-RU" dirty="0" err="1">
                <a:solidFill>
                  <a:schemeClr val="bg1"/>
                </a:solidFill>
              </a:rPr>
              <a:t>чега</a:t>
            </a:r>
            <a:r>
              <a:rPr lang="ru-RU" dirty="0">
                <a:solidFill>
                  <a:schemeClr val="bg1"/>
                </a:solidFill>
              </a:rPr>
              <a:t> </a:t>
            </a:r>
            <a:r>
              <a:rPr lang="ru-RU" dirty="0" err="1" smtClean="0">
                <a:solidFill>
                  <a:schemeClr val="bg1"/>
                </a:solidFill>
              </a:rPr>
              <a:t>бирачки</a:t>
            </a:r>
            <a:r>
              <a:rPr lang="ru-RU" dirty="0" smtClean="0">
                <a:solidFill>
                  <a:schemeClr val="bg1"/>
                </a:solidFill>
              </a:rPr>
              <a:t> </a:t>
            </a:r>
            <a:r>
              <a:rPr lang="ru-RU" dirty="0" err="1" smtClean="0">
                <a:solidFill>
                  <a:schemeClr val="bg1"/>
                </a:solidFill>
              </a:rPr>
              <a:t>одбор</a:t>
            </a:r>
            <a:r>
              <a:rPr lang="ru-RU" dirty="0" smtClean="0">
                <a:solidFill>
                  <a:schemeClr val="bg1"/>
                </a:solidFill>
              </a:rPr>
              <a:t> мора </a:t>
            </a:r>
            <a:r>
              <a:rPr lang="ru-RU" dirty="0">
                <a:solidFill>
                  <a:schemeClr val="bg1"/>
                </a:solidFill>
              </a:rPr>
              <a:t>да </a:t>
            </a:r>
            <a:r>
              <a:rPr lang="ru-RU" dirty="0" err="1" smtClean="0">
                <a:solidFill>
                  <a:schemeClr val="bg1"/>
                </a:solidFill>
              </a:rPr>
              <a:t>провери</a:t>
            </a:r>
            <a:r>
              <a:rPr lang="ru-RU" dirty="0" smtClean="0">
                <a:solidFill>
                  <a:schemeClr val="bg1"/>
                </a:solidFill>
              </a:rPr>
              <a:t> </a:t>
            </a:r>
            <a:r>
              <a:rPr lang="ru-RU" dirty="0">
                <a:solidFill>
                  <a:schemeClr val="bg1"/>
                </a:solidFill>
              </a:rPr>
              <a:t>како је дошло до ове ситуације и да ли је грешка учињена приликом бројања. </a:t>
            </a:r>
          </a:p>
          <a:p>
            <a:endParaRPr lang="en-US" dirty="0"/>
          </a:p>
        </p:txBody>
      </p:sp>
    </p:spTree>
    <p:extLst>
      <p:ext uri="{BB962C8B-B14F-4D97-AF65-F5344CB8AC3E}">
        <p14:creationId xmlns:p14="http://schemas.microsoft.com/office/powerpoint/2010/main" val="151197777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dirty="0" smtClean="0">
                <a:solidFill>
                  <a:schemeClr val="bg1"/>
                </a:solidFill>
              </a:rPr>
              <a:t>Трећа фаза - </a:t>
            </a:r>
            <a:r>
              <a:rPr lang="ru-RU" dirty="0" smtClean="0">
                <a:solidFill>
                  <a:schemeClr val="bg1"/>
                </a:solidFill>
              </a:rPr>
              <a:t>уписивање резултата гласања у записник о раду бирачког одбора</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ru-RU" dirty="0">
                <a:solidFill>
                  <a:schemeClr val="bg1"/>
                </a:solidFill>
              </a:rPr>
              <a:t>Тек пошто </a:t>
            </a:r>
            <a:r>
              <a:rPr lang="ru-RU" dirty="0" smtClean="0">
                <a:solidFill>
                  <a:schemeClr val="bg1"/>
                </a:solidFill>
              </a:rPr>
              <a:t>се констатује да </a:t>
            </a:r>
            <a:r>
              <a:rPr lang="ru-RU" dirty="0">
                <a:solidFill>
                  <a:schemeClr val="bg1"/>
                </a:solidFill>
              </a:rPr>
              <a:t>су након извршене логичко-рачунске контроле резултати гласања уписани у контролни формулар исправни, </a:t>
            </a:r>
            <a:r>
              <a:rPr lang="ru-RU" dirty="0" smtClean="0">
                <a:solidFill>
                  <a:schemeClr val="bg1"/>
                </a:solidFill>
              </a:rPr>
              <a:t>приступа се </a:t>
            </a:r>
            <a:r>
              <a:rPr lang="ru-RU" dirty="0">
                <a:solidFill>
                  <a:schemeClr val="bg1"/>
                </a:solidFill>
              </a:rPr>
              <a:t>попуњавању записника о раду бирачког </a:t>
            </a:r>
            <a:r>
              <a:rPr lang="ru-RU" dirty="0" err="1">
                <a:solidFill>
                  <a:schemeClr val="bg1"/>
                </a:solidFill>
              </a:rPr>
              <a:t>одбора</a:t>
            </a:r>
            <a:r>
              <a:rPr lang="ru-RU" dirty="0" smtClean="0">
                <a:solidFill>
                  <a:schemeClr val="bg1"/>
                </a:solidFill>
              </a:rPr>
              <a:t>.</a:t>
            </a:r>
          </a:p>
          <a:p>
            <a:pPr marL="0" indent="0">
              <a:buNone/>
            </a:pPr>
            <a:endParaRPr lang="ru-RU" dirty="0">
              <a:solidFill>
                <a:schemeClr val="bg1"/>
              </a:solidFill>
            </a:endParaRPr>
          </a:p>
          <a:p>
            <a:r>
              <a:rPr lang="ru-RU" dirty="0" err="1" smtClean="0">
                <a:solidFill>
                  <a:schemeClr val="bg1"/>
                </a:solidFill>
              </a:rPr>
              <a:t>Прво</a:t>
            </a:r>
            <a:r>
              <a:rPr lang="ru-RU" dirty="0" smtClean="0">
                <a:solidFill>
                  <a:schemeClr val="bg1"/>
                </a:solidFill>
              </a:rPr>
              <a:t> је потребно </a:t>
            </a:r>
            <a:r>
              <a:rPr lang="ru-RU" dirty="0" err="1" smtClean="0">
                <a:solidFill>
                  <a:schemeClr val="bg1"/>
                </a:solidFill>
              </a:rPr>
              <a:t>проверити</a:t>
            </a:r>
            <a:r>
              <a:rPr lang="ru-RU" dirty="0" smtClean="0">
                <a:solidFill>
                  <a:schemeClr val="bg1"/>
                </a:solidFill>
              </a:rPr>
              <a:t> </a:t>
            </a:r>
            <a:r>
              <a:rPr lang="ru-RU" dirty="0">
                <a:solidFill>
                  <a:schemeClr val="bg1"/>
                </a:solidFill>
              </a:rPr>
              <a:t>да ли </a:t>
            </a:r>
            <a:r>
              <a:rPr lang="ru-RU" dirty="0" smtClean="0">
                <a:solidFill>
                  <a:schemeClr val="bg1"/>
                </a:solidFill>
              </a:rPr>
              <a:t>су попуњене </a:t>
            </a:r>
            <a:r>
              <a:rPr lang="ru-RU" dirty="0">
                <a:solidFill>
                  <a:schemeClr val="bg1"/>
                </a:solidFill>
              </a:rPr>
              <a:t>тачке 1-7. записника о раду бирачког одбора након </a:t>
            </a:r>
            <a:r>
              <a:rPr lang="ru-RU" dirty="0" smtClean="0">
                <a:solidFill>
                  <a:schemeClr val="bg1"/>
                </a:solidFill>
              </a:rPr>
              <a:t>чега се приступа </a:t>
            </a:r>
            <a:r>
              <a:rPr lang="ru-RU" dirty="0">
                <a:solidFill>
                  <a:schemeClr val="bg1"/>
                </a:solidFill>
              </a:rPr>
              <a:t>попуњавању осталих тачака.</a:t>
            </a:r>
          </a:p>
          <a:p>
            <a:endParaRPr lang="en-US" dirty="0"/>
          </a:p>
        </p:txBody>
      </p:sp>
    </p:spTree>
    <p:extLst>
      <p:ext uri="{BB962C8B-B14F-4D97-AF65-F5344CB8AC3E}">
        <p14:creationId xmlns:p14="http://schemas.microsoft.com/office/powerpoint/2010/main" val="102470395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67508"/>
            <a:ext cx="10515600" cy="5309455"/>
          </a:xfrm>
        </p:spPr>
        <p:txBody>
          <a:bodyPr>
            <a:normAutofit lnSpcReduction="10000"/>
          </a:bodyPr>
          <a:lstStyle/>
          <a:p>
            <a:pPr marL="0" indent="0">
              <a:buNone/>
            </a:pPr>
            <a:r>
              <a:rPr lang="ru-RU" dirty="0" smtClean="0">
                <a:solidFill>
                  <a:schemeClr val="bg1"/>
                </a:solidFill>
              </a:rPr>
              <a:t>Након што је бирачки одбор проверио да су попуњене тачке 1. до 7. Записника, </a:t>
            </a:r>
            <a:r>
              <a:rPr lang="ru-RU" dirty="0">
                <a:solidFill>
                  <a:schemeClr val="bg1"/>
                </a:solidFill>
              </a:rPr>
              <a:t>приступа </a:t>
            </a:r>
            <a:r>
              <a:rPr lang="ru-RU" dirty="0" smtClean="0">
                <a:solidFill>
                  <a:schemeClr val="bg1"/>
                </a:solidFill>
              </a:rPr>
              <a:t>се попуњавању </a:t>
            </a:r>
            <a:r>
              <a:rPr lang="ru-RU" dirty="0">
                <a:solidFill>
                  <a:schemeClr val="bg1"/>
                </a:solidFill>
              </a:rPr>
              <a:t>осталих тачака у оквиру Главе II. и Главе IV. Записника (тачке 12, 13, </a:t>
            </a:r>
            <a:r>
              <a:rPr lang="ru-RU" dirty="0" smtClean="0">
                <a:solidFill>
                  <a:schemeClr val="bg1"/>
                </a:solidFill>
              </a:rPr>
              <a:t>13.1. и 14.), </a:t>
            </a:r>
            <a:r>
              <a:rPr lang="ru-RU" dirty="0">
                <a:solidFill>
                  <a:schemeClr val="bg1"/>
                </a:solidFill>
              </a:rPr>
              <a:t>тако што у </a:t>
            </a:r>
            <a:r>
              <a:rPr lang="ru-RU" dirty="0" smtClean="0">
                <a:solidFill>
                  <a:schemeClr val="bg1"/>
                </a:solidFill>
              </a:rPr>
              <a:t>Записник </a:t>
            </a:r>
            <a:r>
              <a:rPr lang="ru-RU" dirty="0">
                <a:solidFill>
                  <a:schemeClr val="bg1"/>
                </a:solidFill>
              </a:rPr>
              <a:t>ЧИТКО УПИСУЈЕ</a:t>
            </a:r>
            <a:r>
              <a:rPr lang="ru-RU" dirty="0" smtClean="0">
                <a:solidFill>
                  <a:schemeClr val="bg1"/>
                </a:solidFill>
              </a:rPr>
              <a:t>:</a:t>
            </a:r>
          </a:p>
          <a:p>
            <a:pPr marL="0" indent="0">
              <a:buNone/>
            </a:pPr>
            <a:r>
              <a:rPr lang="ru-RU" dirty="0" smtClean="0">
                <a:solidFill>
                  <a:schemeClr val="bg1"/>
                </a:solidFill>
              </a:rPr>
              <a:t>- да </a:t>
            </a:r>
            <a:r>
              <a:rPr lang="ru-RU" dirty="0">
                <a:solidFill>
                  <a:schemeClr val="bg1"/>
                </a:solidFill>
              </a:rPr>
              <a:t>ли је било прекида гласања на бирачком месту (заокруживањем речи „ДА“ или речи „НЕ“) и уколико је било прекида колико је трајао и који је разлог прекида – тачке 8, 8.1. и 8.2. записника</a:t>
            </a:r>
          </a:p>
          <a:p>
            <a:pPr>
              <a:buFontTx/>
              <a:buChar char="-"/>
            </a:pPr>
            <a:r>
              <a:rPr lang="ru-RU" dirty="0" smtClean="0">
                <a:solidFill>
                  <a:schemeClr val="bg1"/>
                </a:solidFill>
              </a:rPr>
              <a:t>време </a:t>
            </a:r>
            <a:r>
              <a:rPr lang="ru-RU" dirty="0">
                <a:solidFill>
                  <a:schemeClr val="bg1"/>
                </a:solidFill>
              </a:rPr>
              <a:t>затварања бирачког места – тачка 9. </a:t>
            </a:r>
            <a:r>
              <a:rPr lang="ru-RU" dirty="0" smtClean="0">
                <a:solidFill>
                  <a:schemeClr val="bg1"/>
                </a:solidFill>
              </a:rPr>
              <a:t>записника</a:t>
            </a:r>
          </a:p>
          <a:p>
            <a:pPr marL="0" indent="0" algn="just">
              <a:buNone/>
            </a:pPr>
            <a:r>
              <a:rPr lang="ru-RU" dirty="0">
                <a:solidFill>
                  <a:schemeClr val="bg1"/>
                </a:solidFill>
              </a:rPr>
              <a:t>НАПОМЕНА: Време затварања бирачког места представља време у које је гласање завршено, што се разликује од времена у које је бирачки одбор завршио свој рад и које се уписује на крају Записника, с обзиром на то да по завршетку гласања почиње рад бирачког одбора на утврђивању резултата гласања.</a:t>
            </a:r>
          </a:p>
          <a:p>
            <a:pPr marL="0" indent="0">
              <a:buNone/>
            </a:pPr>
            <a:endParaRPr lang="en-US" dirty="0"/>
          </a:p>
        </p:txBody>
      </p:sp>
    </p:spTree>
    <p:extLst>
      <p:ext uri="{BB962C8B-B14F-4D97-AF65-F5344CB8AC3E}">
        <p14:creationId xmlns:p14="http://schemas.microsoft.com/office/powerpoint/2010/main" val="157198152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11385"/>
            <a:ext cx="10515600" cy="4965578"/>
          </a:xfrm>
        </p:spPr>
        <p:txBody>
          <a:bodyPr/>
          <a:lstStyle/>
          <a:p>
            <a:r>
              <a:rPr lang="ru-RU" dirty="0" smtClean="0">
                <a:solidFill>
                  <a:schemeClr val="bg1"/>
                </a:solidFill>
              </a:rPr>
              <a:t>да </a:t>
            </a:r>
            <a:r>
              <a:rPr lang="ru-RU" dirty="0">
                <a:solidFill>
                  <a:schemeClr val="bg1"/>
                </a:solidFill>
              </a:rPr>
              <a:t>ли је у гласачкој кутији </a:t>
            </a:r>
            <a:r>
              <a:rPr lang="ru-RU" dirty="0" err="1">
                <a:solidFill>
                  <a:schemeClr val="bg1"/>
                </a:solidFill>
              </a:rPr>
              <a:t>пронађен</a:t>
            </a:r>
            <a:r>
              <a:rPr lang="ru-RU" dirty="0">
                <a:solidFill>
                  <a:schemeClr val="bg1"/>
                </a:solidFill>
              </a:rPr>
              <a:t> </a:t>
            </a:r>
            <a:r>
              <a:rPr lang="ru-RU" dirty="0" err="1" smtClean="0">
                <a:solidFill>
                  <a:schemeClr val="bg1"/>
                </a:solidFill>
              </a:rPr>
              <a:t>контролни</a:t>
            </a:r>
            <a:r>
              <a:rPr lang="ru-RU" dirty="0" smtClean="0">
                <a:solidFill>
                  <a:schemeClr val="bg1"/>
                </a:solidFill>
              </a:rPr>
              <a:t> </a:t>
            </a:r>
            <a:r>
              <a:rPr lang="ru-RU" dirty="0">
                <a:solidFill>
                  <a:schemeClr val="bg1"/>
                </a:solidFill>
              </a:rPr>
              <a:t>лист (заокруживањем речи „ДА“ или речи „НЕ“) и уколико је пронађен да ли је потписан од стране првог бирача који је дошао на бирачко место и најмање једног члана бирачког одбора – тачке 10. и 10.1. записника</a:t>
            </a:r>
          </a:p>
          <a:p>
            <a:r>
              <a:rPr lang="ru-RU" dirty="0" smtClean="0">
                <a:solidFill>
                  <a:schemeClr val="bg1"/>
                </a:solidFill>
              </a:rPr>
              <a:t>број </a:t>
            </a:r>
            <a:r>
              <a:rPr lang="ru-RU" dirty="0">
                <a:solidFill>
                  <a:schemeClr val="bg1"/>
                </a:solidFill>
              </a:rPr>
              <a:t>бирача који су гласали уз помоћ другог лица (помагача) – тачка 12. записника </a:t>
            </a:r>
          </a:p>
          <a:p>
            <a:pPr marL="0" indent="0" algn="just">
              <a:buNone/>
            </a:pPr>
            <a:r>
              <a:rPr lang="ru-RU" dirty="0">
                <a:solidFill>
                  <a:schemeClr val="bg1"/>
                </a:solidFill>
              </a:rPr>
              <a:t>НАПОМЕНА: Подаци о гласању уз помоћ помагача треба да обухвате и гласање на бирачком месту и гласање ван бирачког места.</a:t>
            </a:r>
          </a:p>
          <a:p>
            <a:endParaRPr lang="en-US" dirty="0"/>
          </a:p>
        </p:txBody>
      </p:sp>
    </p:spTree>
    <p:extLst>
      <p:ext uri="{BB962C8B-B14F-4D97-AF65-F5344CB8AC3E}">
        <p14:creationId xmlns:p14="http://schemas.microsoft.com/office/powerpoint/2010/main" val="123820046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87938"/>
            <a:ext cx="10515600" cy="4989025"/>
          </a:xfrm>
        </p:spPr>
        <p:txBody>
          <a:bodyPr>
            <a:normAutofit fontScale="92500"/>
          </a:bodyPr>
          <a:lstStyle/>
          <a:p>
            <a:r>
              <a:rPr lang="ru-RU" dirty="0" smtClean="0">
                <a:solidFill>
                  <a:schemeClr val="bg1"/>
                </a:solidFill>
              </a:rPr>
              <a:t>број </a:t>
            </a:r>
            <a:r>
              <a:rPr lang="ru-RU" dirty="0">
                <a:solidFill>
                  <a:schemeClr val="bg1"/>
                </a:solidFill>
              </a:rPr>
              <a:t>бирача који су гласали ван бирачког места – тачка 13. записника</a:t>
            </a:r>
          </a:p>
          <a:p>
            <a:r>
              <a:rPr lang="ru-RU" dirty="0" smtClean="0">
                <a:solidFill>
                  <a:schemeClr val="bg1"/>
                </a:solidFill>
              </a:rPr>
              <a:t>број </a:t>
            </a:r>
            <a:r>
              <a:rPr lang="ru-RU" dirty="0">
                <a:solidFill>
                  <a:schemeClr val="bg1"/>
                </a:solidFill>
              </a:rPr>
              <a:t>попуњених и потписаних потврда о изборном праву за гласање ван бирачког места – тачка 13. 1. записника </a:t>
            </a:r>
          </a:p>
          <a:p>
            <a:r>
              <a:rPr lang="ru-RU" dirty="0" smtClean="0">
                <a:solidFill>
                  <a:schemeClr val="bg1"/>
                </a:solidFill>
              </a:rPr>
              <a:t>да </a:t>
            </a:r>
            <a:r>
              <a:rPr lang="ru-RU" dirty="0">
                <a:solidFill>
                  <a:schemeClr val="bg1"/>
                </a:solidFill>
              </a:rPr>
              <a:t>ли су на бирачком месту били присутни представници домаћих и/или </a:t>
            </a:r>
            <a:r>
              <a:rPr lang="ru-RU" dirty="0" err="1">
                <a:solidFill>
                  <a:schemeClr val="bg1"/>
                </a:solidFill>
              </a:rPr>
              <a:t>страних</a:t>
            </a:r>
            <a:r>
              <a:rPr lang="ru-RU" dirty="0">
                <a:solidFill>
                  <a:schemeClr val="bg1"/>
                </a:solidFill>
              </a:rPr>
              <a:t> посматрача (</a:t>
            </a:r>
            <a:r>
              <a:rPr lang="ru-RU" dirty="0" err="1">
                <a:solidFill>
                  <a:schemeClr val="bg1"/>
                </a:solidFill>
              </a:rPr>
              <a:t>заокруживањем</a:t>
            </a:r>
            <a:r>
              <a:rPr lang="ru-RU" dirty="0">
                <a:solidFill>
                  <a:schemeClr val="bg1"/>
                </a:solidFill>
              </a:rPr>
              <a:t> речи „ДА“ или речи „НЕ“) </a:t>
            </a:r>
            <a:r>
              <a:rPr lang="ru-RU" dirty="0" smtClean="0">
                <a:solidFill>
                  <a:schemeClr val="bg1"/>
                </a:solidFill>
              </a:rPr>
              <a:t>– тачка </a:t>
            </a:r>
            <a:r>
              <a:rPr lang="ru-RU" dirty="0">
                <a:solidFill>
                  <a:schemeClr val="bg1"/>
                </a:solidFill>
              </a:rPr>
              <a:t>14. </a:t>
            </a:r>
            <a:r>
              <a:rPr lang="ru-RU" dirty="0" err="1" smtClean="0">
                <a:solidFill>
                  <a:schemeClr val="bg1"/>
                </a:solidFill>
              </a:rPr>
              <a:t>записника</a:t>
            </a:r>
            <a:endParaRPr lang="ru-RU" dirty="0" smtClean="0">
              <a:solidFill>
                <a:schemeClr val="bg1"/>
              </a:solidFill>
            </a:endParaRPr>
          </a:p>
          <a:p>
            <a:pPr marL="0" indent="0">
              <a:buNone/>
            </a:pPr>
            <a:r>
              <a:rPr lang="ru-RU" dirty="0" smtClean="0">
                <a:solidFill>
                  <a:schemeClr val="bg1"/>
                </a:solidFill>
              </a:rPr>
              <a:t>НАПОМЕНА</a:t>
            </a:r>
            <a:r>
              <a:rPr lang="ru-RU" dirty="0">
                <a:solidFill>
                  <a:schemeClr val="bg1"/>
                </a:solidFill>
              </a:rPr>
              <a:t>: у </a:t>
            </a:r>
            <a:r>
              <a:rPr lang="ru-RU" dirty="0" err="1">
                <a:solidFill>
                  <a:schemeClr val="bg1"/>
                </a:solidFill>
              </a:rPr>
              <a:t>случају</a:t>
            </a:r>
            <a:r>
              <a:rPr lang="ru-RU" dirty="0">
                <a:solidFill>
                  <a:schemeClr val="bg1"/>
                </a:solidFill>
              </a:rPr>
              <a:t> да се на </a:t>
            </a:r>
            <a:r>
              <a:rPr lang="ru-RU" dirty="0" err="1">
                <a:solidFill>
                  <a:schemeClr val="bg1"/>
                </a:solidFill>
              </a:rPr>
              <a:t>бирачком</a:t>
            </a:r>
            <a:r>
              <a:rPr lang="ru-RU" dirty="0">
                <a:solidFill>
                  <a:schemeClr val="bg1"/>
                </a:solidFill>
              </a:rPr>
              <a:t> месту </a:t>
            </a:r>
            <a:r>
              <a:rPr lang="ru-RU" dirty="0" err="1">
                <a:solidFill>
                  <a:schemeClr val="bg1"/>
                </a:solidFill>
              </a:rPr>
              <a:t>спроводи</a:t>
            </a:r>
            <a:r>
              <a:rPr lang="ru-RU" dirty="0">
                <a:solidFill>
                  <a:schemeClr val="bg1"/>
                </a:solidFill>
              </a:rPr>
              <a:t> </a:t>
            </a:r>
            <a:r>
              <a:rPr lang="ru-RU" dirty="0" err="1">
                <a:solidFill>
                  <a:schemeClr val="bg1"/>
                </a:solidFill>
              </a:rPr>
              <a:t>гласање</a:t>
            </a:r>
            <a:r>
              <a:rPr lang="ru-RU" dirty="0">
                <a:solidFill>
                  <a:schemeClr val="bg1"/>
                </a:solidFill>
              </a:rPr>
              <a:t> само за </a:t>
            </a:r>
            <a:r>
              <a:rPr lang="ru-RU" dirty="0" err="1">
                <a:solidFill>
                  <a:schemeClr val="bg1"/>
                </a:solidFill>
              </a:rPr>
              <a:t>одборнике</a:t>
            </a:r>
            <a:r>
              <a:rPr lang="ru-RU" dirty="0">
                <a:solidFill>
                  <a:schemeClr val="bg1"/>
                </a:solidFill>
              </a:rPr>
              <a:t> </a:t>
            </a:r>
            <a:r>
              <a:rPr lang="ru-RU" dirty="0" err="1" smtClean="0">
                <a:solidFill>
                  <a:schemeClr val="bg1"/>
                </a:solidFill>
              </a:rPr>
              <a:t>скупштине</a:t>
            </a:r>
            <a:r>
              <a:rPr lang="ru-RU" dirty="0" smtClean="0">
                <a:solidFill>
                  <a:schemeClr val="bg1"/>
                </a:solidFill>
              </a:rPr>
              <a:t> </a:t>
            </a:r>
            <a:r>
              <a:rPr lang="ru-RU" dirty="0" err="1" smtClean="0">
                <a:solidFill>
                  <a:schemeClr val="bg1"/>
                </a:solidFill>
              </a:rPr>
              <a:t>општине</a:t>
            </a:r>
            <a:r>
              <a:rPr lang="ru-RU" dirty="0" smtClean="0">
                <a:solidFill>
                  <a:schemeClr val="bg1"/>
                </a:solidFill>
              </a:rPr>
              <a:t>/града</a:t>
            </a:r>
            <a:r>
              <a:rPr lang="ru-RU" dirty="0">
                <a:solidFill>
                  <a:schemeClr val="bg1"/>
                </a:solidFill>
              </a:rPr>
              <a:t>, </a:t>
            </a:r>
            <a:r>
              <a:rPr lang="ru-RU" dirty="0" err="1">
                <a:solidFill>
                  <a:schemeClr val="bg1"/>
                </a:solidFill>
              </a:rPr>
              <a:t>могуће</a:t>
            </a:r>
            <a:r>
              <a:rPr lang="ru-RU" dirty="0">
                <a:solidFill>
                  <a:schemeClr val="bg1"/>
                </a:solidFill>
              </a:rPr>
              <a:t> </a:t>
            </a:r>
            <a:r>
              <a:rPr lang="ru-RU" dirty="0" err="1">
                <a:solidFill>
                  <a:schemeClr val="bg1"/>
                </a:solidFill>
              </a:rPr>
              <a:t>је</a:t>
            </a:r>
            <a:r>
              <a:rPr lang="ru-RU" dirty="0">
                <a:solidFill>
                  <a:schemeClr val="bg1"/>
                </a:solidFill>
              </a:rPr>
              <a:t> да изборна комисија </a:t>
            </a:r>
            <a:r>
              <a:rPr lang="ru-RU" dirty="0" err="1">
                <a:solidFill>
                  <a:schemeClr val="bg1"/>
                </a:solidFill>
              </a:rPr>
              <a:t>утврди</a:t>
            </a:r>
            <a:r>
              <a:rPr lang="ru-RU" dirty="0">
                <a:solidFill>
                  <a:schemeClr val="bg1"/>
                </a:solidFill>
              </a:rPr>
              <a:t> и </a:t>
            </a:r>
            <a:r>
              <a:rPr lang="ru-RU" dirty="0" err="1">
                <a:solidFill>
                  <a:schemeClr val="bg1"/>
                </a:solidFill>
              </a:rPr>
              <a:t>образац</a:t>
            </a:r>
            <a:r>
              <a:rPr lang="ru-RU" dirty="0">
                <a:solidFill>
                  <a:schemeClr val="bg1"/>
                </a:solidFill>
              </a:rPr>
              <a:t> </a:t>
            </a:r>
            <a:r>
              <a:rPr lang="ru-RU" dirty="0" err="1">
                <a:solidFill>
                  <a:schemeClr val="bg1"/>
                </a:solidFill>
              </a:rPr>
              <a:t>записника</a:t>
            </a:r>
            <a:r>
              <a:rPr lang="ru-RU" dirty="0">
                <a:solidFill>
                  <a:schemeClr val="bg1"/>
                </a:solidFill>
              </a:rPr>
              <a:t> о </a:t>
            </a:r>
            <a:r>
              <a:rPr lang="ru-RU" dirty="0" err="1">
                <a:solidFill>
                  <a:schemeClr val="bg1"/>
                </a:solidFill>
              </a:rPr>
              <a:t>посматрачима</a:t>
            </a:r>
            <a:r>
              <a:rPr lang="ru-RU" dirty="0">
                <a:solidFill>
                  <a:schemeClr val="bg1"/>
                </a:solidFill>
              </a:rPr>
              <a:t> </a:t>
            </a:r>
            <a:r>
              <a:rPr lang="ru-RU" dirty="0" smtClean="0">
                <a:solidFill>
                  <a:schemeClr val="bg1"/>
                </a:solidFill>
              </a:rPr>
              <a:t>рада </a:t>
            </a:r>
            <a:r>
              <a:rPr lang="ru-RU" dirty="0" err="1" smtClean="0">
                <a:solidFill>
                  <a:schemeClr val="bg1"/>
                </a:solidFill>
              </a:rPr>
              <a:t>бирачог</a:t>
            </a:r>
            <a:r>
              <a:rPr lang="ru-RU" dirty="0" smtClean="0">
                <a:solidFill>
                  <a:schemeClr val="bg1"/>
                </a:solidFill>
              </a:rPr>
              <a:t> </a:t>
            </a:r>
            <a:r>
              <a:rPr lang="ru-RU" dirty="0" err="1">
                <a:solidFill>
                  <a:schemeClr val="bg1"/>
                </a:solidFill>
              </a:rPr>
              <a:t>одбора</a:t>
            </a:r>
            <a:r>
              <a:rPr lang="ru-RU" dirty="0">
                <a:solidFill>
                  <a:schemeClr val="bg1"/>
                </a:solidFill>
              </a:rPr>
              <a:t>. </a:t>
            </a:r>
            <a:r>
              <a:rPr lang="ru-RU" dirty="0" err="1">
                <a:solidFill>
                  <a:schemeClr val="bg1"/>
                </a:solidFill>
              </a:rPr>
              <a:t>Имајући</a:t>
            </a:r>
            <a:r>
              <a:rPr lang="ru-RU" dirty="0">
                <a:solidFill>
                  <a:schemeClr val="bg1"/>
                </a:solidFill>
              </a:rPr>
              <a:t> наведено у </a:t>
            </a:r>
            <a:r>
              <a:rPr lang="ru-RU" dirty="0" smtClean="0">
                <a:solidFill>
                  <a:schemeClr val="bg1"/>
                </a:solidFill>
              </a:rPr>
              <a:t>виду </a:t>
            </a:r>
            <a:r>
              <a:rPr lang="ru-RU" dirty="0" err="1">
                <a:solidFill>
                  <a:schemeClr val="bg1"/>
                </a:solidFill>
              </a:rPr>
              <a:t>могуће</a:t>
            </a:r>
            <a:r>
              <a:rPr lang="ru-RU" dirty="0">
                <a:solidFill>
                  <a:schemeClr val="bg1"/>
                </a:solidFill>
              </a:rPr>
              <a:t> </a:t>
            </a:r>
            <a:r>
              <a:rPr lang="ru-RU" dirty="0" err="1">
                <a:solidFill>
                  <a:schemeClr val="bg1"/>
                </a:solidFill>
              </a:rPr>
              <a:t>је</a:t>
            </a:r>
            <a:r>
              <a:rPr lang="ru-RU" dirty="0">
                <a:solidFill>
                  <a:schemeClr val="bg1"/>
                </a:solidFill>
              </a:rPr>
              <a:t> да </a:t>
            </a:r>
            <a:r>
              <a:rPr lang="ru-RU" dirty="0" err="1">
                <a:solidFill>
                  <a:schemeClr val="bg1"/>
                </a:solidFill>
              </a:rPr>
              <a:t>ће</a:t>
            </a:r>
            <a:r>
              <a:rPr lang="ru-RU" dirty="0">
                <a:solidFill>
                  <a:schemeClr val="bg1"/>
                </a:solidFill>
              </a:rPr>
              <a:t> </a:t>
            </a:r>
            <a:r>
              <a:rPr lang="ru-RU" dirty="0" err="1">
                <a:solidFill>
                  <a:schemeClr val="bg1"/>
                </a:solidFill>
              </a:rPr>
              <a:t>постојати</a:t>
            </a:r>
            <a:r>
              <a:rPr lang="ru-RU" dirty="0">
                <a:solidFill>
                  <a:schemeClr val="bg1"/>
                </a:solidFill>
              </a:rPr>
              <a:t> </a:t>
            </a:r>
            <a:r>
              <a:rPr lang="ru-RU" dirty="0" err="1">
                <a:solidFill>
                  <a:schemeClr val="bg1"/>
                </a:solidFill>
              </a:rPr>
              <a:t>посебна</a:t>
            </a:r>
            <a:r>
              <a:rPr lang="ru-RU" dirty="0">
                <a:solidFill>
                  <a:schemeClr val="bg1"/>
                </a:solidFill>
              </a:rPr>
              <a:t> </a:t>
            </a:r>
            <a:r>
              <a:rPr lang="ru-RU" dirty="0" err="1">
                <a:solidFill>
                  <a:schemeClr val="bg1"/>
                </a:solidFill>
              </a:rPr>
              <a:t>додатна</a:t>
            </a:r>
            <a:r>
              <a:rPr lang="ru-RU" dirty="0">
                <a:solidFill>
                  <a:schemeClr val="bg1"/>
                </a:solidFill>
              </a:rPr>
              <a:t> </a:t>
            </a:r>
            <a:r>
              <a:rPr lang="ru-RU" dirty="0" smtClean="0">
                <a:solidFill>
                  <a:schemeClr val="bg1"/>
                </a:solidFill>
              </a:rPr>
              <a:t>рубрика у </a:t>
            </a:r>
            <a:r>
              <a:rPr lang="ru-RU" dirty="0" err="1" smtClean="0">
                <a:solidFill>
                  <a:schemeClr val="bg1"/>
                </a:solidFill>
              </a:rPr>
              <a:t>записнику</a:t>
            </a:r>
            <a:r>
              <a:rPr lang="ru-RU" dirty="0" smtClean="0">
                <a:solidFill>
                  <a:schemeClr val="bg1"/>
                </a:solidFill>
              </a:rPr>
              <a:t> </a:t>
            </a:r>
            <a:r>
              <a:rPr lang="ru-RU" dirty="0" err="1">
                <a:solidFill>
                  <a:schemeClr val="bg1"/>
                </a:solidFill>
              </a:rPr>
              <a:t>која</a:t>
            </a:r>
            <a:r>
              <a:rPr lang="ru-RU" dirty="0">
                <a:solidFill>
                  <a:schemeClr val="bg1"/>
                </a:solidFill>
              </a:rPr>
              <a:t> се </a:t>
            </a:r>
            <a:r>
              <a:rPr lang="ru-RU" dirty="0" err="1">
                <a:solidFill>
                  <a:schemeClr val="bg1"/>
                </a:solidFill>
              </a:rPr>
              <a:t>односи</a:t>
            </a:r>
            <a:r>
              <a:rPr lang="ru-RU" dirty="0">
                <a:solidFill>
                  <a:schemeClr val="bg1"/>
                </a:solidFill>
              </a:rPr>
              <a:t> на то да ли </a:t>
            </a:r>
            <a:r>
              <a:rPr lang="ru-RU" dirty="0" err="1">
                <a:solidFill>
                  <a:schemeClr val="bg1"/>
                </a:solidFill>
              </a:rPr>
              <a:t>је</a:t>
            </a:r>
            <a:r>
              <a:rPr lang="ru-RU" dirty="0">
                <a:solidFill>
                  <a:schemeClr val="bg1"/>
                </a:solidFill>
              </a:rPr>
              <a:t> </a:t>
            </a:r>
            <a:r>
              <a:rPr lang="ru-RU" dirty="0" err="1">
                <a:solidFill>
                  <a:schemeClr val="bg1"/>
                </a:solidFill>
              </a:rPr>
              <a:t>бирачки</a:t>
            </a:r>
            <a:r>
              <a:rPr lang="ru-RU" dirty="0">
                <a:solidFill>
                  <a:schemeClr val="bg1"/>
                </a:solidFill>
              </a:rPr>
              <a:t> </a:t>
            </a:r>
            <a:r>
              <a:rPr lang="ru-RU" dirty="0" err="1">
                <a:solidFill>
                  <a:schemeClr val="bg1"/>
                </a:solidFill>
              </a:rPr>
              <a:t>одбор</a:t>
            </a:r>
            <a:r>
              <a:rPr lang="ru-RU" dirty="0">
                <a:solidFill>
                  <a:schemeClr val="bg1"/>
                </a:solidFill>
              </a:rPr>
              <a:t> </a:t>
            </a:r>
            <a:r>
              <a:rPr lang="ru-RU" dirty="0" err="1">
                <a:solidFill>
                  <a:schemeClr val="bg1"/>
                </a:solidFill>
              </a:rPr>
              <a:t>попунио</a:t>
            </a:r>
            <a:r>
              <a:rPr lang="ru-RU" dirty="0">
                <a:solidFill>
                  <a:schemeClr val="bg1"/>
                </a:solidFill>
              </a:rPr>
              <a:t> и </a:t>
            </a:r>
            <a:r>
              <a:rPr lang="ru-RU" dirty="0" err="1">
                <a:solidFill>
                  <a:schemeClr val="bg1"/>
                </a:solidFill>
              </a:rPr>
              <a:t>образац</a:t>
            </a:r>
            <a:r>
              <a:rPr lang="ru-RU" dirty="0">
                <a:solidFill>
                  <a:schemeClr val="bg1"/>
                </a:solidFill>
              </a:rPr>
              <a:t> </a:t>
            </a:r>
            <a:r>
              <a:rPr lang="ru-RU" dirty="0" err="1">
                <a:solidFill>
                  <a:schemeClr val="bg1"/>
                </a:solidFill>
              </a:rPr>
              <a:t>записника</a:t>
            </a:r>
            <a:r>
              <a:rPr lang="ru-RU" dirty="0">
                <a:solidFill>
                  <a:schemeClr val="bg1"/>
                </a:solidFill>
              </a:rPr>
              <a:t> о </a:t>
            </a:r>
            <a:r>
              <a:rPr lang="ru-RU" dirty="0" err="1" smtClean="0">
                <a:solidFill>
                  <a:schemeClr val="bg1"/>
                </a:solidFill>
              </a:rPr>
              <a:t>посматрачима</a:t>
            </a:r>
            <a:r>
              <a:rPr lang="ru-RU" dirty="0" smtClean="0">
                <a:solidFill>
                  <a:schemeClr val="bg1"/>
                </a:solidFill>
              </a:rPr>
              <a:t> рада </a:t>
            </a:r>
            <a:r>
              <a:rPr lang="ru-RU" dirty="0" err="1">
                <a:solidFill>
                  <a:schemeClr val="bg1"/>
                </a:solidFill>
              </a:rPr>
              <a:t>бирачог</a:t>
            </a:r>
            <a:r>
              <a:rPr lang="ru-RU" dirty="0">
                <a:solidFill>
                  <a:schemeClr val="bg1"/>
                </a:solidFill>
              </a:rPr>
              <a:t> </a:t>
            </a:r>
            <a:r>
              <a:rPr lang="ru-RU" dirty="0" err="1">
                <a:solidFill>
                  <a:schemeClr val="bg1"/>
                </a:solidFill>
              </a:rPr>
              <a:t>одбора</a:t>
            </a:r>
            <a:r>
              <a:rPr lang="ru-RU" dirty="0">
                <a:solidFill>
                  <a:schemeClr val="bg1"/>
                </a:solidFill>
              </a:rPr>
              <a:t>.</a:t>
            </a:r>
          </a:p>
          <a:p>
            <a:endParaRPr lang="en-US" dirty="0"/>
          </a:p>
        </p:txBody>
      </p:sp>
    </p:spTree>
    <p:extLst>
      <p:ext uri="{BB962C8B-B14F-4D97-AF65-F5344CB8AC3E}">
        <p14:creationId xmlns:p14="http://schemas.microsoft.com/office/powerpoint/2010/main" val="216839467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53477"/>
            <a:ext cx="10515600" cy="5223486"/>
          </a:xfrm>
        </p:spPr>
        <p:txBody>
          <a:bodyPr>
            <a:normAutofit lnSpcReduction="10000"/>
          </a:bodyPr>
          <a:lstStyle/>
          <a:p>
            <a:pPr marL="0" indent="0">
              <a:buNone/>
            </a:pPr>
            <a:r>
              <a:rPr lang="ru-RU" dirty="0">
                <a:solidFill>
                  <a:schemeClr val="bg1"/>
                </a:solidFill>
              </a:rPr>
              <a:t>Након тога у записник се читко преписују резултати из контролног формулара: </a:t>
            </a:r>
          </a:p>
          <a:p>
            <a:r>
              <a:rPr lang="ru-RU" dirty="0" smtClean="0">
                <a:solidFill>
                  <a:schemeClr val="bg1"/>
                </a:solidFill>
              </a:rPr>
              <a:t>број </a:t>
            </a:r>
            <a:r>
              <a:rPr lang="ru-RU" dirty="0">
                <a:solidFill>
                  <a:schemeClr val="bg1"/>
                </a:solidFill>
              </a:rPr>
              <a:t>бирача који су изашли на изборе - тачка 11.1. записника</a:t>
            </a:r>
          </a:p>
          <a:p>
            <a:r>
              <a:rPr lang="ru-RU" dirty="0" smtClean="0">
                <a:solidFill>
                  <a:schemeClr val="bg1"/>
                </a:solidFill>
              </a:rPr>
              <a:t>број </a:t>
            </a:r>
            <a:r>
              <a:rPr lang="ru-RU" dirty="0">
                <a:solidFill>
                  <a:schemeClr val="bg1"/>
                </a:solidFill>
              </a:rPr>
              <a:t>гласачких листића у гласачкој кутији - тачка 11.2. записника</a:t>
            </a:r>
          </a:p>
          <a:p>
            <a:r>
              <a:rPr lang="ru-RU" dirty="0" smtClean="0">
                <a:solidFill>
                  <a:schemeClr val="bg1"/>
                </a:solidFill>
              </a:rPr>
              <a:t>број </a:t>
            </a:r>
            <a:r>
              <a:rPr lang="ru-RU" dirty="0">
                <a:solidFill>
                  <a:schemeClr val="bg1"/>
                </a:solidFill>
              </a:rPr>
              <a:t>неважећих гласачких листића - тачка 11.3. записника </a:t>
            </a:r>
          </a:p>
          <a:p>
            <a:r>
              <a:rPr lang="ru-RU" dirty="0" smtClean="0">
                <a:solidFill>
                  <a:schemeClr val="bg1"/>
                </a:solidFill>
              </a:rPr>
              <a:t>број </a:t>
            </a:r>
            <a:r>
              <a:rPr lang="ru-RU" dirty="0">
                <a:solidFill>
                  <a:schemeClr val="bg1"/>
                </a:solidFill>
              </a:rPr>
              <a:t>важећих гласачких листића - тачка 11.4. записника </a:t>
            </a:r>
          </a:p>
          <a:p>
            <a:r>
              <a:rPr lang="ru-RU" dirty="0" smtClean="0">
                <a:solidFill>
                  <a:schemeClr val="bg1"/>
                </a:solidFill>
              </a:rPr>
              <a:t>број </a:t>
            </a:r>
            <a:r>
              <a:rPr lang="ru-RU" dirty="0" err="1">
                <a:solidFill>
                  <a:schemeClr val="bg1"/>
                </a:solidFill>
              </a:rPr>
              <a:t>гласова</a:t>
            </a:r>
            <a:r>
              <a:rPr lang="ru-RU" dirty="0">
                <a:solidFill>
                  <a:schemeClr val="bg1"/>
                </a:solidFill>
              </a:rPr>
              <a:t> </a:t>
            </a:r>
            <a:r>
              <a:rPr lang="ru-RU" dirty="0" err="1" smtClean="0">
                <a:solidFill>
                  <a:schemeClr val="bg1"/>
                </a:solidFill>
              </a:rPr>
              <a:t>који</a:t>
            </a:r>
            <a:r>
              <a:rPr lang="ru-RU" dirty="0" smtClean="0">
                <a:solidFill>
                  <a:schemeClr val="bg1"/>
                </a:solidFill>
              </a:rPr>
              <a:t> </a:t>
            </a:r>
            <a:r>
              <a:rPr lang="ru-RU" dirty="0" err="1" smtClean="0">
                <a:solidFill>
                  <a:schemeClr val="bg1"/>
                </a:solidFill>
              </a:rPr>
              <a:t>је</a:t>
            </a:r>
            <a:r>
              <a:rPr lang="ru-RU" dirty="0" smtClean="0">
                <a:solidFill>
                  <a:schemeClr val="bg1"/>
                </a:solidFill>
              </a:rPr>
              <a:t> добила </a:t>
            </a:r>
            <a:r>
              <a:rPr lang="ru-RU" dirty="0" err="1" smtClean="0">
                <a:solidFill>
                  <a:schemeClr val="bg1"/>
                </a:solidFill>
              </a:rPr>
              <a:t>свака</a:t>
            </a:r>
            <a:r>
              <a:rPr lang="ru-RU" dirty="0" smtClean="0">
                <a:solidFill>
                  <a:schemeClr val="bg1"/>
                </a:solidFill>
              </a:rPr>
              <a:t> изборна листа - </a:t>
            </a:r>
            <a:r>
              <a:rPr lang="ru-RU" dirty="0">
                <a:solidFill>
                  <a:schemeClr val="bg1"/>
                </a:solidFill>
              </a:rPr>
              <a:t>тачка 11.5. записника </a:t>
            </a:r>
            <a:endParaRPr lang="ru-RU" dirty="0" smtClean="0">
              <a:solidFill>
                <a:schemeClr val="bg1"/>
              </a:solidFill>
            </a:endParaRPr>
          </a:p>
          <a:p>
            <a:pPr marL="0" indent="0">
              <a:buNone/>
            </a:pPr>
            <a:r>
              <a:rPr lang="ru-RU" dirty="0">
                <a:solidFill>
                  <a:schemeClr val="bg1"/>
                </a:solidFill>
              </a:rPr>
              <a:t>НАПОМЕНА: Код уписивања резултата гласања, ниједна рубрика не треба да остане непопуњена. Ако нека изборна листа </a:t>
            </a:r>
            <a:r>
              <a:rPr lang="ru-RU" dirty="0" err="1" smtClean="0">
                <a:solidFill>
                  <a:schemeClr val="bg1"/>
                </a:solidFill>
              </a:rPr>
              <a:t>није</a:t>
            </a:r>
            <a:r>
              <a:rPr lang="ru-RU" dirty="0" smtClean="0">
                <a:solidFill>
                  <a:schemeClr val="bg1"/>
                </a:solidFill>
              </a:rPr>
              <a:t> добила </a:t>
            </a:r>
            <a:r>
              <a:rPr lang="ru-RU" dirty="0">
                <a:solidFill>
                  <a:schemeClr val="bg1"/>
                </a:solidFill>
              </a:rPr>
              <a:t>ниједан глас, рубрика која се односи на ту изборну листу не треба остати празна већ у њу треба уписати нулу или повлаку. </a:t>
            </a:r>
            <a:endParaRPr lang="ru-RU" dirty="0" smtClean="0">
              <a:solidFill>
                <a:schemeClr val="bg1"/>
              </a:solidFill>
            </a:endParaRPr>
          </a:p>
          <a:p>
            <a:pPr marL="0" indent="0">
              <a:buNone/>
            </a:pPr>
            <a:endParaRPr lang="ru-RU" dirty="0">
              <a:solidFill>
                <a:schemeClr val="bg1"/>
              </a:solidFill>
            </a:endParaRPr>
          </a:p>
          <a:p>
            <a:endParaRPr lang="en-US" dirty="0"/>
          </a:p>
        </p:txBody>
      </p:sp>
    </p:spTree>
    <p:extLst>
      <p:ext uri="{BB962C8B-B14F-4D97-AF65-F5344CB8AC3E}">
        <p14:creationId xmlns:p14="http://schemas.microsoft.com/office/powerpoint/2010/main" val="351968725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600" dirty="0">
                <a:solidFill>
                  <a:schemeClr val="bg1"/>
                </a:solidFill>
              </a:rPr>
              <a:t>Правилно попуњен део Записника о раду бирачког одбора са резултатима гласања на бирачком месту</a:t>
            </a:r>
            <a:endParaRPr lang="en-US" sz="3600" dirty="0">
              <a:solidFill>
                <a:schemeClr val="bg1"/>
              </a:solidFill>
            </a:endParaRPr>
          </a:p>
        </p:txBody>
      </p:sp>
      <p:pic>
        <p:nvPicPr>
          <p:cNvPr id="5" name="Content Placeholder 4" descr="C:\Users\irena.kosic\AppData\Local\Temp\Rar$DIa3388.28890\1710936796622-0720c696-343c-4dc0-9484-362e0d148781_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57734" y="1690688"/>
            <a:ext cx="3322731" cy="4486275"/>
          </a:xfrm>
          <a:prstGeom prst="rect">
            <a:avLst/>
          </a:prstGeom>
          <a:noFill/>
          <a:ln>
            <a:noFill/>
          </a:ln>
        </p:spPr>
      </p:pic>
    </p:spTree>
    <p:extLst>
      <p:ext uri="{BB962C8B-B14F-4D97-AF65-F5344CB8AC3E}">
        <p14:creationId xmlns:p14="http://schemas.microsoft.com/office/powerpoint/2010/main" val="201007174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4000" dirty="0">
                <a:solidFill>
                  <a:schemeClr val="bg1"/>
                </a:solidFill>
              </a:rPr>
              <a:t>Правилно исправљање грешке у записнику о раду бирачког одбора</a:t>
            </a:r>
            <a:endParaRPr lang="en-US" sz="4000" dirty="0">
              <a:solidFill>
                <a:schemeClr val="bg1"/>
              </a:solidFill>
            </a:endParaRPr>
          </a:p>
        </p:txBody>
      </p:sp>
      <p:sp>
        <p:nvSpPr>
          <p:cNvPr id="4" name="Rectangle 3"/>
          <p:cNvSpPr/>
          <p:nvPr/>
        </p:nvSpPr>
        <p:spPr>
          <a:xfrm>
            <a:off x="1250458" y="2203938"/>
            <a:ext cx="5353541" cy="1477328"/>
          </a:xfrm>
          <a:prstGeom prst="rect">
            <a:avLst/>
          </a:prstGeom>
        </p:spPr>
        <p:txBody>
          <a:bodyPr wrap="square">
            <a:spAutoFit/>
          </a:bodyPr>
          <a:lstStyle/>
          <a:p>
            <a:r>
              <a:rPr lang="ru-RU" dirty="0">
                <a:solidFill>
                  <a:schemeClr val="bg1"/>
                </a:solidFill>
              </a:rPr>
              <a:t>Уколико се неки податак погрешно упише у записник он се не сме преправљати, већ се грешка исправља тако што се тај погрешан податак прецрта и поред њега уписује исправан податак, са потписом лица које је извршило исправку. </a:t>
            </a:r>
            <a:endParaRPr lang="en-US" dirty="0">
              <a:solidFill>
                <a:schemeClr val="bg1"/>
              </a:solidFill>
            </a:endParaRPr>
          </a:p>
        </p:txBody>
      </p:sp>
      <p:pic>
        <p:nvPicPr>
          <p:cNvPr id="6" name="Content Placeholder 5" descr="C:\Users\irena.kosic\AppData\Local\Microsoft\Windows\INetCache\Content.Outlook\632RSOVZ\1710937674114-f3e0cd62-6cd0-432d-a5fc-190eff82a4f7_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51552" y="1750811"/>
            <a:ext cx="3076531" cy="4351338"/>
          </a:xfrm>
          <a:prstGeom prst="rect">
            <a:avLst/>
          </a:prstGeom>
          <a:noFill/>
          <a:ln>
            <a:noFill/>
          </a:ln>
        </p:spPr>
      </p:pic>
    </p:spTree>
    <p:extLst>
      <p:ext uri="{BB962C8B-B14F-4D97-AF65-F5344CB8AC3E}">
        <p14:creationId xmlns:p14="http://schemas.microsoft.com/office/powerpoint/2010/main" val="326596524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4000" dirty="0">
                <a:solidFill>
                  <a:schemeClr val="bg1"/>
                </a:solidFill>
              </a:rPr>
              <a:t>Неправилно исправљање грешке у записнику о раду бирачког одбора</a:t>
            </a:r>
            <a:endParaRPr lang="en-US" sz="4000" dirty="0">
              <a:solidFill>
                <a:schemeClr val="bg1"/>
              </a:solidFill>
            </a:endParaRPr>
          </a:p>
        </p:txBody>
      </p:sp>
      <p:pic>
        <p:nvPicPr>
          <p:cNvPr id="5" name="Content Placeholder 4" descr="C:\Users\irena.kosic\AppData\Local\Microsoft\Windows\INetCache\Content.Outlook\632RSOVZ\1710937898238-7bd3ca5a-79ad-42d0-8bb4-1a54c40e7fe3_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57734" y="1825625"/>
            <a:ext cx="3076531" cy="4351338"/>
          </a:xfrm>
          <a:prstGeom prst="rect">
            <a:avLst/>
          </a:prstGeom>
          <a:noFill/>
          <a:ln>
            <a:noFill/>
          </a:ln>
        </p:spPr>
      </p:pic>
    </p:spTree>
    <p:extLst>
      <p:ext uri="{BB962C8B-B14F-4D97-AF65-F5344CB8AC3E}">
        <p14:creationId xmlns:p14="http://schemas.microsoft.com/office/powerpoint/2010/main" val="3076328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386" y="0"/>
            <a:ext cx="11723043" cy="1666431"/>
          </a:xfrm>
        </p:spPr>
        <p:txBody>
          <a:bodyPr>
            <a:normAutofit/>
          </a:bodyPr>
          <a:lstStyle/>
          <a:p>
            <a:pPr>
              <a:lnSpc>
                <a:spcPct val="100000"/>
              </a:lnSpc>
            </a:pPr>
            <a:r>
              <a:rPr lang="ru-RU" sz="4200" b="1" cap="all" dirty="0" smtClean="0">
                <a:solidFill>
                  <a:schemeClr val="bg1"/>
                </a:solidFill>
              </a:rPr>
              <a:t>ПРИМОПРЕДАЈА Изборног МАТЕРИЈАЛА </a:t>
            </a:r>
            <a:r>
              <a:rPr lang="ru-RU" sz="4200" b="1" cap="all" dirty="0">
                <a:solidFill>
                  <a:schemeClr val="bg1"/>
                </a:solidFill>
              </a:rPr>
              <a:t>ПРЕ ГЛАСАЊА</a:t>
            </a:r>
            <a:endParaRPr lang="en-US" sz="4200" dirty="0">
              <a:solidFill>
                <a:schemeClr val="bg1"/>
              </a:solidFill>
            </a:endParaRPr>
          </a:p>
        </p:txBody>
      </p:sp>
      <p:sp>
        <p:nvSpPr>
          <p:cNvPr id="3" name="Content Placeholder 2"/>
          <p:cNvSpPr>
            <a:spLocks noGrp="1"/>
          </p:cNvSpPr>
          <p:nvPr>
            <p:ph idx="1"/>
          </p:nvPr>
        </p:nvSpPr>
        <p:spPr>
          <a:xfrm>
            <a:off x="121701" y="1692069"/>
            <a:ext cx="11748407" cy="4531214"/>
          </a:xfrm>
        </p:spPr>
        <p:txBody>
          <a:bodyPr>
            <a:noAutofit/>
          </a:bodyPr>
          <a:lstStyle/>
          <a:p>
            <a:pPr marL="0" indent="0" algn="just">
              <a:lnSpc>
                <a:spcPct val="100000"/>
              </a:lnSpc>
              <a:spcBef>
                <a:spcPts val="0"/>
              </a:spcBef>
              <a:buNone/>
            </a:pPr>
            <a:r>
              <a:rPr lang="ru-RU" sz="2000" dirty="0">
                <a:solidFill>
                  <a:schemeClr val="bg1"/>
                </a:solidFill>
              </a:rPr>
              <a:t>Поред обавеза везаних за дан гласања бирачки одбор је дужан да преузме изборни материјал пре гласања и преда изборни материјал после гласања.</a:t>
            </a:r>
          </a:p>
          <a:p>
            <a:pPr marL="0" indent="0" algn="just">
              <a:lnSpc>
                <a:spcPct val="100000"/>
              </a:lnSpc>
              <a:spcBef>
                <a:spcPts val="0"/>
              </a:spcBef>
              <a:buNone/>
            </a:pPr>
            <a:r>
              <a:rPr lang="ru-RU" sz="2000" dirty="0">
                <a:solidFill>
                  <a:schemeClr val="bg1"/>
                </a:solidFill>
              </a:rPr>
              <a:t>Бирачки одбор преузима изборни </a:t>
            </a:r>
            <a:r>
              <a:rPr lang="ru-RU" sz="2000" dirty="0" err="1">
                <a:solidFill>
                  <a:schemeClr val="bg1"/>
                </a:solidFill>
              </a:rPr>
              <a:t>материјал</a:t>
            </a:r>
            <a:r>
              <a:rPr lang="ru-RU" sz="2000" dirty="0">
                <a:solidFill>
                  <a:schemeClr val="bg1"/>
                </a:solidFill>
              </a:rPr>
              <a:t> </a:t>
            </a:r>
            <a:r>
              <a:rPr lang="ru-RU" sz="2000" dirty="0" smtClean="0">
                <a:solidFill>
                  <a:schemeClr val="bg1"/>
                </a:solidFill>
              </a:rPr>
              <a:t>од </a:t>
            </a:r>
            <a:r>
              <a:rPr lang="ru-RU" sz="2000" dirty="0">
                <a:solidFill>
                  <a:schemeClr val="bg1"/>
                </a:solidFill>
              </a:rPr>
              <a:t>изборне комисије најкасније 24 часа пре дана гласања (петак) у </a:t>
            </a:r>
            <a:r>
              <a:rPr lang="ru-RU" sz="2000" dirty="0" err="1">
                <a:solidFill>
                  <a:schemeClr val="bg1"/>
                </a:solidFill>
              </a:rPr>
              <a:t>седишту</a:t>
            </a:r>
            <a:r>
              <a:rPr lang="ru-RU" sz="2000" dirty="0">
                <a:solidFill>
                  <a:schemeClr val="bg1"/>
                </a:solidFill>
              </a:rPr>
              <a:t> </a:t>
            </a:r>
            <a:r>
              <a:rPr lang="ru-RU" sz="2000" dirty="0" err="1" smtClean="0">
                <a:solidFill>
                  <a:schemeClr val="bg1"/>
                </a:solidFill>
              </a:rPr>
              <a:t>општине</a:t>
            </a:r>
            <a:r>
              <a:rPr lang="ru-RU" sz="2000" dirty="0" smtClean="0">
                <a:solidFill>
                  <a:schemeClr val="bg1"/>
                </a:solidFill>
              </a:rPr>
              <a:t>/града/</a:t>
            </a:r>
            <a:r>
              <a:rPr lang="ru-RU" sz="2000" dirty="0" err="1" smtClean="0">
                <a:solidFill>
                  <a:schemeClr val="bg1"/>
                </a:solidFill>
              </a:rPr>
              <a:t>градске</a:t>
            </a:r>
            <a:r>
              <a:rPr lang="ru-RU" sz="2000" dirty="0" smtClean="0">
                <a:solidFill>
                  <a:schemeClr val="bg1"/>
                </a:solidFill>
              </a:rPr>
              <a:t> </a:t>
            </a:r>
            <a:r>
              <a:rPr lang="ru-RU" sz="2000" dirty="0" err="1" smtClean="0">
                <a:solidFill>
                  <a:schemeClr val="bg1"/>
                </a:solidFill>
              </a:rPr>
              <a:t>општине</a:t>
            </a:r>
            <a:r>
              <a:rPr lang="ru-RU" sz="2000" dirty="0" smtClean="0">
                <a:solidFill>
                  <a:schemeClr val="bg1"/>
                </a:solidFill>
              </a:rPr>
              <a:t>. </a:t>
            </a:r>
          </a:p>
          <a:p>
            <a:pPr marL="0" indent="0" algn="just">
              <a:lnSpc>
                <a:spcPct val="100000"/>
              </a:lnSpc>
              <a:spcBef>
                <a:spcPts val="0"/>
              </a:spcBef>
              <a:buNone/>
            </a:pPr>
            <a:endParaRPr lang="ru-RU" sz="2000" dirty="0" smtClean="0">
              <a:solidFill>
                <a:schemeClr val="bg1"/>
              </a:solidFill>
            </a:endParaRPr>
          </a:p>
          <a:p>
            <a:pPr marL="0" indent="0" algn="just">
              <a:lnSpc>
                <a:spcPct val="100000"/>
              </a:lnSpc>
              <a:spcBef>
                <a:spcPts val="0"/>
              </a:spcBef>
              <a:buNone/>
            </a:pPr>
            <a:r>
              <a:rPr lang="ru-RU" sz="2000" dirty="0" smtClean="0">
                <a:solidFill>
                  <a:schemeClr val="bg1"/>
                </a:solidFill>
              </a:rPr>
              <a:t>Напомена</a:t>
            </a:r>
            <a:r>
              <a:rPr lang="ru-RU" sz="2000" dirty="0">
                <a:solidFill>
                  <a:schemeClr val="bg1"/>
                </a:solidFill>
              </a:rPr>
              <a:t>: Председник и други чланови бирачког одбора приликом преузимања </a:t>
            </a:r>
            <a:r>
              <a:rPr lang="ru-RU" sz="2000" dirty="0" err="1">
                <a:solidFill>
                  <a:schemeClr val="bg1"/>
                </a:solidFill>
              </a:rPr>
              <a:t>изборног</a:t>
            </a:r>
            <a:r>
              <a:rPr lang="ru-RU" sz="2000" dirty="0">
                <a:solidFill>
                  <a:schemeClr val="bg1"/>
                </a:solidFill>
              </a:rPr>
              <a:t> </a:t>
            </a:r>
            <a:r>
              <a:rPr lang="ru-RU" sz="2000" dirty="0" err="1" smtClean="0">
                <a:solidFill>
                  <a:schemeClr val="bg1"/>
                </a:solidFill>
              </a:rPr>
              <a:t>материјала</a:t>
            </a:r>
            <a:r>
              <a:rPr lang="ru-RU" sz="2000" dirty="0" smtClean="0">
                <a:solidFill>
                  <a:schemeClr val="bg1"/>
                </a:solidFill>
              </a:rPr>
              <a:t>, </a:t>
            </a:r>
            <a:r>
              <a:rPr lang="ru-RU" sz="2000" dirty="0">
                <a:solidFill>
                  <a:schemeClr val="bg1"/>
                </a:solidFill>
              </a:rPr>
              <a:t>треба да провере да ли је сав материјал примљен, а нарочито</a:t>
            </a:r>
            <a:r>
              <a:rPr lang="ru-RU" sz="2000" dirty="0" smtClean="0">
                <a:solidFill>
                  <a:schemeClr val="bg1"/>
                </a:solidFill>
              </a:rPr>
              <a:t>:</a:t>
            </a:r>
          </a:p>
          <a:p>
            <a:pPr marL="0" indent="0" algn="just">
              <a:lnSpc>
                <a:spcPct val="100000"/>
              </a:lnSpc>
              <a:spcBef>
                <a:spcPts val="0"/>
              </a:spcBef>
              <a:buNone/>
            </a:pPr>
            <a:r>
              <a:rPr lang="ru-RU" sz="2000" dirty="0" smtClean="0">
                <a:solidFill>
                  <a:schemeClr val="bg1"/>
                </a:solidFill>
              </a:rPr>
              <a:t> </a:t>
            </a:r>
            <a:r>
              <a:rPr lang="ru-RU" sz="2000" dirty="0">
                <a:solidFill>
                  <a:schemeClr val="bg1"/>
                </a:solidFill>
              </a:rPr>
              <a:t>1) гласачки </a:t>
            </a:r>
            <a:r>
              <a:rPr lang="ru-RU" sz="2000" dirty="0" smtClean="0">
                <a:solidFill>
                  <a:schemeClr val="bg1"/>
                </a:solidFill>
              </a:rPr>
              <a:t>листићи</a:t>
            </a:r>
          </a:p>
          <a:p>
            <a:pPr marL="0" indent="0" algn="just">
              <a:lnSpc>
                <a:spcPct val="100000"/>
              </a:lnSpc>
              <a:spcBef>
                <a:spcPts val="0"/>
              </a:spcBef>
              <a:buNone/>
            </a:pPr>
            <a:r>
              <a:rPr lang="ru-RU" sz="2000" dirty="0" smtClean="0">
                <a:solidFill>
                  <a:schemeClr val="bg1"/>
                </a:solidFill>
              </a:rPr>
              <a:t> </a:t>
            </a:r>
            <a:r>
              <a:rPr lang="ru-RU" sz="2000" dirty="0">
                <a:solidFill>
                  <a:schemeClr val="bg1"/>
                </a:solidFill>
              </a:rPr>
              <a:t>2) извод из бирачког </a:t>
            </a:r>
            <a:r>
              <a:rPr lang="ru-RU" sz="2000" dirty="0" smtClean="0">
                <a:solidFill>
                  <a:schemeClr val="bg1"/>
                </a:solidFill>
              </a:rPr>
              <a:t>списка</a:t>
            </a:r>
          </a:p>
          <a:p>
            <a:pPr marL="0" indent="0" algn="just">
              <a:lnSpc>
                <a:spcPct val="100000"/>
              </a:lnSpc>
              <a:spcBef>
                <a:spcPts val="0"/>
              </a:spcBef>
              <a:buNone/>
            </a:pPr>
            <a:r>
              <a:rPr lang="ru-RU" sz="2000" dirty="0" smtClean="0">
                <a:solidFill>
                  <a:schemeClr val="bg1"/>
                </a:solidFill>
              </a:rPr>
              <a:t> </a:t>
            </a:r>
            <a:r>
              <a:rPr lang="ru-RU" sz="2000" dirty="0">
                <a:solidFill>
                  <a:schemeClr val="bg1"/>
                </a:solidFill>
              </a:rPr>
              <a:t>3) контролни лист за проверу исправности гласачке </a:t>
            </a:r>
            <a:r>
              <a:rPr lang="ru-RU" sz="2000" dirty="0" smtClean="0">
                <a:solidFill>
                  <a:schemeClr val="bg1"/>
                </a:solidFill>
              </a:rPr>
              <a:t>кутије</a:t>
            </a:r>
          </a:p>
          <a:p>
            <a:pPr marL="0" indent="0" algn="just">
              <a:lnSpc>
                <a:spcPct val="100000"/>
              </a:lnSpc>
              <a:spcBef>
                <a:spcPts val="0"/>
              </a:spcBef>
              <a:buNone/>
            </a:pPr>
            <a:r>
              <a:rPr lang="ru-RU" sz="2000" dirty="0" smtClean="0">
                <a:solidFill>
                  <a:schemeClr val="bg1"/>
                </a:solidFill>
              </a:rPr>
              <a:t> 4</a:t>
            </a:r>
            <a:r>
              <a:rPr lang="ru-RU" sz="2000" dirty="0">
                <a:solidFill>
                  <a:schemeClr val="bg1"/>
                </a:solidFill>
              </a:rPr>
              <a:t>) записник о раду бирачког одбора</a:t>
            </a:r>
            <a:r>
              <a:rPr lang="ru-RU" sz="2000" dirty="0" smtClean="0">
                <a:solidFill>
                  <a:schemeClr val="bg1"/>
                </a:solidFill>
              </a:rPr>
              <a:t>.</a:t>
            </a:r>
          </a:p>
          <a:p>
            <a:pPr marL="0" indent="0" algn="just">
              <a:lnSpc>
                <a:spcPct val="100000"/>
              </a:lnSpc>
              <a:spcBef>
                <a:spcPts val="0"/>
              </a:spcBef>
              <a:buNone/>
            </a:pPr>
            <a:endParaRPr lang="ru-RU" sz="2000" dirty="0" smtClean="0">
              <a:solidFill>
                <a:schemeClr val="bg1"/>
              </a:solidFill>
            </a:endParaRPr>
          </a:p>
          <a:p>
            <a:pPr marL="0" indent="0" algn="just">
              <a:lnSpc>
                <a:spcPct val="100000"/>
              </a:lnSpc>
              <a:spcBef>
                <a:spcPts val="0"/>
              </a:spcBef>
              <a:buNone/>
            </a:pPr>
            <a:r>
              <a:rPr lang="ru-RU" sz="2000" dirty="0" smtClean="0">
                <a:solidFill>
                  <a:schemeClr val="bg1"/>
                </a:solidFill>
              </a:rPr>
              <a:t>ВАЖНО</a:t>
            </a:r>
            <a:r>
              <a:rPr lang="ru-RU" sz="2000" dirty="0">
                <a:solidFill>
                  <a:schemeClr val="bg1"/>
                </a:solidFill>
              </a:rPr>
              <a:t>: Приликом примопредаје, бирачки одбор треба да добије тачно онолико гласачких листића колико бирача има уписано у извод из бирачког списка. </a:t>
            </a:r>
          </a:p>
          <a:p>
            <a:pPr marL="0" indent="0" algn="just">
              <a:lnSpc>
                <a:spcPct val="100000"/>
              </a:lnSpc>
              <a:spcBef>
                <a:spcPts val="0"/>
              </a:spcBef>
              <a:buNone/>
            </a:pPr>
            <a:endParaRPr lang="en-US" sz="2200" dirty="0">
              <a:solidFill>
                <a:schemeClr val="bg1"/>
              </a:solidFill>
            </a:endParaRPr>
          </a:p>
        </p:txBody>
      </p:sp>
    </p:spTree>
    <p:extLst>
      <p:ext uri="{BB962C8B-B14F-4D97-AF65-F5344CB8AC3E}">
        <p14:creationId xmlns:p14="http://schemas.microsoft.com/office/powerpoint/2010/main" val="163471590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ru-RU" dirty="0" err="1">
                <a:solidFill>
                  <a:schemeClr val="bg1"/>
                </a:solidFill>
              </a:rPr>
              <a:t>Након</a:t>
            </a:r>
            <a:r>
              <a:rPr lang="ru-RU" dirty="0">
                <a:solidFill>
                  <a:schemeClr val="bg1"/>
                </a:solidFill>
              </a:rPr>
              <a:t> </a:t>
            </a:r>
            <a:r>
              <a:rPr lang="ru-RU" dirty="0" err="1">
                <a:solidFill>
                  <a:schemeClr val="bg1"/>
                </a:solidFill>
              </a:rPr>
              <a:t>попуњавања</a:t>
            </a:r>
            <a:r>
              <a:rPr lang="ru-RU" dirty="0">
                <a:solidFill>
                  <a:schemeClr val="bg1"/>
                </a:solidFill>
              </a:rPr>
              <a:t> </a:t>
            </a:r>
            <a:r>
              <a:rPr lang="ru-RU" dirty="0" err="1">
                <a:solidFill>
                  <a:schemeClr val="bg1"/>
                </a:solidFill>
              </a:rPr>
              <a:t>резултата</a:t>
            </a:r>
            <a:r>
              <a:rPr lang="ru-RU" dirty="0">
                <a:solidFill>
                  <a:schemeClr val="bg1"/>
                </a:solidFill>
              </a:rPr>
              <a:t> </a:t>
            </a:r>
            <a:r>
              <a:rPr lang="ru-RU" dirty="0" err="1">
                <a:solidFill>
                  <a:schemeClr val="bg1"/>
                </a:solidFill>
              </a:rPr>
              <a:t>гласања</a:t>
            </a:r>
            <a:r>
              <a:rPr lang="ru-RU" dirty="0">
                <a:solidFill>
                  <a:schemeClr val="bg1"/>
                </a:solidFill>
              </a:rPr>
              <a:t>, приступа се </a:t>
            </a:r>
            <a:r>
              <a:rPr lang="ru-RU" dirty="0" err="1">
                <a:solidFill>
                  <a:schemeClr val="bg1"/>
                </a:solidFill>
              </a:rPr>
              <a:t>попуњавању</a:t>
            </a:r>
            <a:r>
              <a:rPr lang="ru-RU" dirty="0">
                <a:solidFill>
                  <a:schemeClr val="bg1"/>
                </a:solidFill>
              </a:rPr>
              <a:t> тачке 15. </a:t>
            </a:r>
            <a:r>
              <a:rPr lang="ru-RU" dirty="0" err="1">
                <a:solidFill>
                  <a:schemeClr val="bg1"/>
                </a:solidFill>
              </a:rPr>
              <a:t>Записника</a:t>
            </a:r>
            <a:r>
              <a:rPr lang="ru-RU" dirty="0">
                <a:solidFill>
                  <a:schemeClr val="bg1"/>
                </a:solidFill>
              </a:rPr>
              <a:t> </a:t>
            </a:r>
            <a:r>
              <a:rPr lang="ru-RU" dirty="0" err="1">
                <a:solidFill>
                  <a:schemeClr val="bg1"/>
                </a:solidFill>
              </a:rPr>
              <a:t>која</a:t>
            </a:r>
            <a:r>
              <a:rPr lang="ru-RU" dirty="0">
                <a:solidFill>
                  <a:schemeClr val="bg1"/>
                </a:solidFill>
              </a:rPr>
              <a:t> се </a:t>
            </a:r>
            <a:r>
              <a:rPr lang="ru-RU" dirty="0" err="1">
                <a:solidFill>
                  <a:schemeClr val="bg1"/>
                </a:solidFill>
              </a:rPr>
              <a:t>односи</a:t>
            </a:r>
            <a:r>
              <a:rPr lang="ru-RU" dirty="0">
                <a:solidFill>
                  <a:schemeClr val="bg1"/>
                </a:solidFill>
              </a:rPr>
              <a:t> на то да ли су </a:t>
            </a:r>
            <a:r>
              <a:rPr lang="ru-RU" dirty="0" err="1">
                <a:solidFill>
                  <a:schemeClr val="bg1"/>
                </a:solidFill>
              </a:rPr>
              <a:t>чланови</a:t>
            </a:r>
            <a:r>
              <a:rPr lang="ru-RU" dirty="0">
                <a:solidFill>
                  <a:schemeClr val="bg1"/>
                </a:solidFill>
              </a:rPr>
              <a:t> </a:t>
            </a:r>
            <a:r>
              <a:rPr lang="ru-RU" dirty="0" err="1">
                <a:solidFill>
                  <a:schemeClr val="bg1"/>
                </a:solidFill>
              </a:rPr>
              <a:t>бирачког</a:t>
            </a:r>
            <a:r>
              <a:rPr lang="ru-RU" dirty="0">
                <a:solidFill>
                  <a:schemeClr val="bg1"/>
                </a:solidFill>
              </a:rPr>
              <a:t> </a:t>
            </a:r>
            <a:r>
              <a:rPr lang="ru-RU" dirty="0" err="1">
                <a:solidFill>
                  <a:schemeClr val="bg1"/>
                </a:solidFill>
              </a:rPr>
              <a:t>одбора</a:t>
            </a:r>
            <a:r>
              <a:rPr lang="ru-RU" dirty="0">
                <a:solidFill>
                  <a:schemeClr val="bg1"/>
                </a:solidFill>
              </a:rPr>
              <a:t> </a:t>
            </a:r>
            <a:r>
              <a:rPr lang="ru-RU" dirty="0" err="1">
                <a:solidFill>
                  <a:schemeClr val="bg1"/>
                </a:solidFill>
              </a:rPr>
              <a:t>имали</a:t>
            </a:r>
            <a:r>
              <a:rPr lang="ru-RU" dirty="0">
                <a:solidFill>
                  <a:schemeClr val="bg1"/>
                </a:solidFill>
              </a:rPr>
              <a:t> </a:t>
            </a:r>
            <a:r>
              <a:rPr lang="ru-RU" dirty="0" err="1" smtClean="0">
                <a:solidFill>
                  <a:schemeClr val="bg1"/>
                </a:solidFill>
              </a:rPr>
              <a:t>примедбе</a:t>
            </a:r>
            <a:r>
              <a:rPr lang="ru-RU" dirty="0" smtClean="0">
                <a:solidFill>
                  <a:schemeClr val="bg1"/>
                </a:solidFill>
              </a:rPr>
              <a:t> </a:t>
            </a:r>
            <a:r>
              <a:rPr lang="ru-RU" dirty="0">
                <a:solidFill>
                  <a:schemeClr val="bg1"/>
                </a:solidFill>
              </a:rPr>
              <a:t>на </a:t>
            </a:r>
            <a:r>
              <a:rPr lang="ru-RU" dirty="0" err="1">
                <a:solidFill>
                  <a:schemeClr val="bg1"/>
                </a:solidFill>
              </a:rPr>
              <a:t>поступак</a:t>
            </a:r>
            <a:r>
              <a:rPr lang="ru-RU" dirty="0">
                <a:solidFill>
                  <a:schemeClr val="bg1"/>
                </a:solidFill>
              </a:rPr>
              <a:t> </a:t>
            </a:r>
            <a:r>
              <a:rPr lang="ru-RU" dirty="0" err="1">
                <a:solidFill>
                  <a:schemeClr val="bg1"/>
                </a:solidFill>
              </a:rPr>
              <a:t>спровођења</a:t>
            </a:r>
            <a:r>
              <a:rPr lang="ru-RU" dirty="0">
                <a:solidFill>
                  <a:schemeClr val="bg1"/>
                </a:solidFill>
              </a:rPr>
              <a:t> </a:t>
            </a:r>
            <a:r>
              <a:rPr lang="ru-RU" dirty="0" err="1">
                <a:solidFill>
                  <a:schemeClr val="bg1"/>
                </a:solidFill>
              </a:rPr>
              <a:t>гласања</a:t>
            </a:r>
            <a:r>
              <a:rPr lang="ru-RU" dirty="0">
                <a:solidFill>
                  <a:schemeClr val="bg1"/>
                </a:solidFill>
              </a:rPr>
              <a:t> на </a:t>
            </a:r>
            <a:r>
              <a:rPr lang="ru-RU" dirty="0" err="1">
                <a:solidFill>
                  <a:schemeClr val="bg1"/>
                </a:solidFill>
              </a:rPr>
              <a:t>бирачком</a:t>
            </a:r>
            <a:r>
              <a:rPr lang="ru-RU" dirty="0">
                <a:solidFill>
                  <a:schemeClr val="bg1"/>
                </a:solidFill>
              </a:rPr>
              <a:t> месту (</a:t>
            </a:r>
            <a:r>
              <a:rPr lang="ru-RU" dirty="0" err="1">
                <a:solidFill>
                  <a:schemeClr val="bg1"/>
                </a:solidFill>
              </a:rPr>
              <a:t>заокруживањем</a:t>
            </a:r>
            <a:r>
              <a:rPr lang="ru-RU" dirty="0">
                <a:solidFill>
                  <a:schemeClr val="bg1"/>
                </a:solidFill>
              </a:rPr>
              <a:t> речи „ДА“ или речи „НЕ“).</a:t>
            </a:r>
          </a:p>
          <a:p>
            <a:r>
              <a:rPr lang="ru-RU" dirty="0" err="1" smtClean="0">
                <a:solidFill>
                  <a:schemeClr val="bg1"/>
                </a:solidFill>
              </a:rPr>
              <a:t>Уколико</a:t>
            </a:r>
            <a:r>
              <a:rPr lang="ru-RU" dirty="0" smtClean="0">
                <a:solidFill>
                  <a:schemeClr val="bg1"/>
                </a:solidFill>
              </a:rPr>
              <a:t> </a:t>
            </a:r>
            <a:r>
              <a:rPr lang="ru-RU" dirty="0" err="1">
                <a:solidFill>
                  <a:schemeClr val="bg1"/>
                </a:solidFill>
              </a:rPr>
              <a:t>је</a:t>
            </a:r>
            <a:r>
              <a:rPr lang="ru-RU" dirty="0">
                <a:solidFill>
                  <a:schemeClr val="bg1"/>
                </a:solidFill>
              </a:rPr>
              <a:t> у тачки 15. </a:t>
            </a:r>
            <a:r>
              <a:rPr lang="ru-RU" dirty="0" err="1">
                <a:solidFill>
                  <a:schemeClr val="bg1"/>
                </a:solidFill>
              </a:rPr>
              <a:t>заокружена</a:t>
            </a:r>
            <a:r>
              <a:rPr lang="ru-RU" dirty="0">
                <a:solidFill>
                  <a:schemeClr val="bg1"/>
                </a:solidFill>
              </a:rPr>
              <a:t> </a:t>
            </a:r>
            <a:r>
              <a:rPr lang="ru-RU" dirty="0" err="1">
                <a:solidFill>
                  <a:schemeClr val="bg1"/>
                </a:solidFill>
              </a:rPr>
              <a:t>реч</a:t>
            </a:r>
            <a:r>
              <a:rPr lang="ru-RU" dirty="0">
                <a:solidFill>
                  <a:schemeClr val="bg1"/>
                </a:solidFill>
              </a:rPr>
              <a:t> „ДА“, </a:t>
            </a:r>
            <a:r>
              <a:rPr lang="ru-RU" dirty="0" err="1">
                <a:solidFill>
                  <a:schemeClr val="bg1"/>
                </a:solidFill>
              </a:rPr>
              <a:t>односно</a:t>
            </a:r>
            <a:r>
              <a:rPr lang="ru-RU" dirty="0">
                <a:solidFill>
                  <a:schemeClr val="bg1"/>
                </a:solidFill>
              </a:rPr>
              <a:t> </a:t>
            </a:r>
            <a:r>
              <a:rPr lang="ru-RU" dirty="0" err="1">
                <a:solidFill>
                  <a:schemeClr val="bg1"/>
                </a:solidFill>
              </a:rPr>
              <a:t>ако</a:t>
            </a:r>
            <a:r>
              <a:rPr lang="ru-RU" dirty="0">
                <a:solidFill>
                  <a:schemeClr val="bg1"/>
                </a:solidFill>
              </a:rPr>
              <a:t> су </a:t>
            </a:r>
            <a:r>
              <a:rPr lang="ru-RU" dirty="0" err="1">
                <a:solidFill>
                  <a:schemeClr val="bg1"/>
                </a:solidFill>
              </a:rPr>
              <a:t>чланови</a:t>
            </a:r>
            <a:r>
              <a:rPr lang="ru-RU" dirty="0">
                <a:solidFill>
                  <a:schemeClr val="bg1"/>
                </a:solidFill>
              </a:rPr>
              <a:t> </a:t>
            </a:r>
            <a:r>
              <a:rPr lang="ru-RU" dirty="0" err="1">
                <a:solidFill>
                  <a:schemeClr val="bg1"/>
                </a:solidFill>
              </a:rPr>
              <a:t>бирачког</a:t>
            </a:r>
            <a:r>
              <a:rPr lang="ru-RU" dirty="0">
                <a:solidFill>
                  <a:schemeClr val="bg1"/>
                </a:solidFill>
              </a:rPr>
              <a:t> </a:t>
            </a:r>
            <a:r>
              <a:rPr lang="ru-RU" dirty="0" err="1">
                <a:solidFill>
                  <a:schemeClr val="bg1"/>
                </a:solidFill>
              </a:rPr>
              <a:t>одбора</a:t>
            </a:r>
            <a:r>
              <a:rPr lang="ru-RU" dirty="0">
                <a:solidFill>
                  <a:schemeClr val="bg1"/>
                </a:solidFill>
              </a:rPr>
              <a:t> </a:t>
            </a:r>
            <a:r>
              <a:rPr lang="ru-RU" dirty="0" err="1">
                <a:solidFill>
                  <a:schemeClr val="bg1"/>
                </a:solidFill>
              </a:rPr>
              <a:t>имали</a:t>
            </a:r>
            <a:r>
              <a:rPr lang="ru-RU" dirty="0">
                <a:solidFill>
                  <a:schemeClr val="bg1"/>
                </a:solidFill>
              </a:rPr>
              <a:t> </a:t>
            </a:r>
            <a:r>
              <a:rPr lang="ru-RU" dirty="0" err="1">
                <a:solidFill>
                  <a:schemeClr val="bg1"/>
                </a:solidFill>
              </a:rPr>
              <a:t>примедбе</a:t>
            </a:r>
            <a:r>
              <a:rPr lang="ru-RU" dirty="0">
                <a:solidFill>
                  <a:schemeClr val="bg1"/>
                </a:solidFill>
              </a:rPr>
              <a:t>, потребно </a:t>
            </a:r>
            <a:r>
              <a:rPr lang="ru-RU" dirty="0" err="1">
                <a:solidFill>
                  <a:schemeClr val="bg1"/>
                </a:solidFill>
              </a:rPr>
              <a:t>је</a:t>
            </a:r>
            <a:r>
              <a:rPr lang="ru-RU" dirty="0">
                <a:solidFill>
                  <a:schemeClr val="bg1"/>
                </a:solidFill>
              </a:rPr>
              <a:t> да </a:t>
            </a:r>
            <a:r>
              <a:rPr lang="ru-RU" dirty="0" err="1">
                <a:solidFill>
                  <a:schemeClr val="bg1"/>
                </a:solidFill>
              </a:rPr>
              <a:t>председник</a:t>
            </a:r>
            <a:r>
              <a:rPr lang="ru-RU" dirty="0">
                <a:solidFill>
                  <a:schemeClr val="bg1"/>
                </a:solidFill>
              </a:rPr>
              <a:t> </a:t>
            </a:r>
            <a:r>
              <a:rPr lang="ru-RU" dirty="0" err="1">
                <a:solidFill>
                  <a:schemeClr val="bg1"/>
                </a:solidFill>
              </a:rPr>
              <a:t>бирачког</a:t>
            </a:r>
            <a:r>
              <a:rPr lang="ru-RU" dirty="0">
                <a:solidFill>
                  <a:schemeClr val="bg1"/>
                </a:solidFill>
              </a:rPr>
              <a:t> </a:t>
            </a:r>
            <a:r>
              <a:rPr lang="ru-RU" dirty="0" err="1">
                <a:solidFill>
                  <a:schemeClr val="bg1"/>
                </a:solidFill>
              </a:rPr>
              <a:t>одбора</a:t>
            </a:r>
            <a:r>
              <a:rPr lang="ru-RU" dirty="0">
                <a:solidFill>
                  <a:schemeClr val="bg1"/>
                </a:solidFill>
              </a:rPr>
              <a:t> у тачки 15.1. </a:t>
            </a:r>
            <a:r>
              <a:rPr lang="ru-RU" dirty="0" err="1">
                <a:solidFill>
                  <a:schemeClr val="bg1"/>
                </a:solidFill>
              </a:rPr>
              <a:t>записника</a:t>
            </a:r>
            <a:r>
              <a:rPr lang="ru-RU" dirty="0">
                <a:solidFill>
                  <a:schemeClr val="bg1"/>
                </a:solidFill>
              </a:rPr>
              <a:t> </a:t>
            </a:r>
            <a:r>
              <a:rPr lang="ru-RU" dirty="0" err="1">
                <a:solidFill>
                  <a:schemeClr val="bg1"/>
                </a:solidFill>
              </a:rPr>
              <a:t>наведе</a:t>
            </a:r>
            <a:r>
              <a:rPr lang="ru-RU" dirty="0">
                <a:solidFill>
                  <a:schemeClr val="bg1"/>
                </a:solidFill>
              </a:rPr>
              <a:t> </a:t>
            </a:r>
            <a:r>
              <a:rPr lang="ru-RU" dirty="0" err="1">
                <a:solidFill>
                  <a:schemeClr val="bg1"/>
                </a:solidFill>
              </a:rPr>
              <a:t>име</a:t>
            </a:r>
            <a:r>
              <a:rPr lang="ru-RU" dirty="0">
                <a:solidFill>
                  <a:schemeClr val="bg1"/>
                </a:solidFill>
              </a:rPr>
              <a:t> и </a:t>
            </a:r>
            <a:r>
              <a:rPr lang="ru-RU" dirty="0" err="1">
                <a:solidFill>
                  <a:schemeClr val="bg1"/>
                </a:solidFill>
              </a:rPr>
              <a:t>презиме</a:t>
            </a:r>
            <a:r>
              <a:rPr lang="ru-RU" dirty="0">
                <a:solidFill>
                  <a:schemeClr val="bg1"/>
                </a:solidFill>
              </a:rPr>
              <a:t> </a:t>
            </a:r>
            <a:r>
              <a:rPr lang="ru-RU" dirty="0" err="1">
                <a:solidFill>
                  <a:schemeClr val="bg1"/>
                </a:solidFill>
              </a:rPr>
              <a:t>члана</a:t>
            </a:r>
            <a:r>
              <a:rPr lang="ru-RU" dirty="0">
                <a:solidFill>
                  <a:schemeClr val="bg1"/>
                </a:solidFill>
              </a:rPr>
              <a:t> </a:t>
            </a:r>
            <a:r>
              <a:rPr lang="ru-RU" dirty="0" err="1">
                <a:solidFill>
                  <a:schemeClr val="bg1"/>
                </a:solidFill>
              </a:rPr>
              <a:t>бирачког</a:t>
            </a:r>
            <a:r>
              <a:rPr lang="ru-RU" dirty="0">
                <a:solidFill>
                  <a:schemeClr val="bg1"/>
                </a:solidFill>
              </a:rPr>
              <a:t> </a:t>
            </a:r>
            <a:r>
              <a:rPr lang="ru-RU" dirty="0" err="1">
                <a:solidFill>
                  <a:schemeClr val="bg1"/>
                </a:solidFill>
              </a:rPr>
              <a:t>одбора</a:t>
            </a:r>
            <a:r>
              <a:rPr lang="ru-RU" dirty="0">
                <a:solidFill>
                  <a:schemeClr val="bg1"/>
                </a:solidFill>
              </a:rPr>
              <a:t> </a:t>
            </a:r>
            <a:r>
              <a:rPr lang="ru-RU" dirty="0" err="1">
                <a:solidFill>
                  <a:schemeClr val="bg1"/>
                </a:solidFill>
              </a:rPr>
              <a:t>који</a:t>
            </a:r>
            <a:r>
              <a:rPr lang="ru-RU" dirty="0">
                <a:solidFill>
                  <a:schemeClr val="bg1"/>
                </a:solidFill>
              </a:rPr>
              <a:t> </a:t>
            </a:r>
            <a:r>
              <a:rPr lang="ru-RU" dirty="0" err="1">
                <a:solidFill>
                  <a:schemeClr val="bg1"/>
                </a:solidFill>
              </a:rPr>
              <a:t>је</a:t>
            </a:r>
            <a:r>
              <a:rPr lang="ru-RU" dirty="0">
                <a:solidFill>
                  <a:schemeClr val="bg1"/>
                </a:solidFill>
              </a:rPr>
              <a:t> </a:t>
            </a:r>
            <a:r>
              <a:rPr lang="ru-RU" dirty="0" err="1">
                <a:solidFill>
                  <a:schemeClr val="bg1"/>
                </a:solidFill>
              </a:rPr>
              <a:t>имао</a:t>
            </a:r>
            <a:r>
              <a:rPr lang="ru-RU" dirty="0">
                <a:solidFill>
                  <a:schemeClr val="bg1"/>
                </a:solidFill>
              </a:rPr>
              <a:t> </a:t>
            </a:r>
            <a:r>
              <a:rPr lang="ru-RU" dirty="0" err="1">
                <a:solidFill>
                  <a:schemeClr val="bg1"/>
                </a:solidFill>
              </a:rPr>
              <a:t>примедбе</a:t>
            </a:r>
            <a:r>
              <a:rPr lang="ru-RU" dirty="0">
                <a:solidFill>
                  <a:schemeClr val="bg1"/>
                </a:solidFill>
              </a:rPr>
              <a:t>, </a:t>
            </a:r>
            <a:r>
              <a:rPr lang="ru-RU" dirty="0" err="1">
                <a:solidFill>
                  <a:schemeClr val="bg1"/>
                </a:solidFill>
              </a:rPr>
              <a:t>након</a:t>
            </a:r>
            <a:r>
              <a:rPr lang="ru-RU" dirty="0">
                <a:solidFill>
                  <a:schemeClr val="bg1"/>
                </a:solidFill>
              </a:rPr>
              <a:t> </a:t>
            </a:r>
            <a:r>
              <a:rPr lang="ru-RU" dirty="0" err="1">
                <a:solidFill>
                  <a:schemeClr val="bg1"/>
                </a:solidFill>
              </a:rPr>
              <a:t>чега</a:t>
            </a:r>
            <a:r>
              <a:rPr lang="ru-RU" dirty="0">
                <a:solidFill>
                  <a:schemeClr val="bg1"/>
                </a:solidFill>
              </a:rPr>
              <a:t> </a:t>
            </a:r>
            <a:r>
              <a:rPr lang="ru-RU" dirty="0" err="1">
                <a:solidFill>
                  <a:schemeClr val="bg1"/>
                </a:solidFill>
              </a:rPr>
              <a:t>ће</a:t>
            </a:r>
            <a:r>
              <a:rPr lang="ru-RU" dirty="0">
                <a:solidFill>
                  <a:schemeClr val="bg1"/>
                </a:solidFill>
              </a:rPr>
              <a:t> </a:t>
            </a:r>
            <a:r>
              <a:rPr lang="ru-RU" dirty="0" err="1">
                <a:solidFill>
                  <a:schemeClr val="bg1"/>
                </a:solidFill>
              </a:rPr>
              <a:t>својим</a:t>
            </a:r>
            <a:r>
              <a:rPr lang="ru-RU" dirty="0">
                <a:solidFill>
                  <a:schemeClr val="bg1"/>
                </a:solidFill>
              </a:rPr>
              <a:t> </a:t>
            </a:r>
            <a:r>
              <a:rPr lang="ru-RU" dirty="0" err="1">
                <a:solidFill>
                  <a:schemeClr val="bg1"/>
                </a:solidFill>
              </a:rPr>
              <a:t>потписом</a:t>
            </a:r>
            <a:r>
              <a:rPr lang="ru-RU" dirty="0">
                <a:solidFill>
                  <a:schemeClr val="bg1"/>
                </a:solidFill>
              </a:rPr>
              <a:t> на </a:t>
            </a:r>
            <a:r>
              <a:rPr lang="ru-RU" dirty="0" err="1">
                <a:solidFill>
                  <a:schemeClr val="bg1"/>
                </a:solidFill>
              </a:rPr>
              <a:t>записнику</a:t>
            </a:r>
            <a:r>
              <a:rPr lang="ru-RU" dirty="0">
                <a:solidFill>
                  <a:schemeClr val="bg1"/>
                </a:solidFill>
              </a:rPr>
              <a:t> </a:t>
            </a:r>
            <a:r>
              <a:rPr lang="ru-RU" dirty="0" err="1">
                <a:solidFill>
                  <a:schemeClr val="bg1"/>
                </a:solidFill>
              </a:rPr>
              <a:t>потврдити</a:t>
            </a:r>
            <a:r>
              <a:rPr lang="ru-RU" dirty="0">
                <a:solidFill>
                  <a:schemeClr val="bg1"/>
                </a:solidFill>
              </a:rPr>
              <a:t> да </a:t>
            </a:r>
            <a:r>
              <a:rPr lang="ru-RU" dirty="0" err="1">
                <a:solidFill>
                  <a:schemeClr val="bg1"/>
                </a:solidFill>
              </a:rPr>
              <a:t>је</a:t>
            </a:r>
            <a:r>
              <a:rPr lang="ru-RU" dirty="0">
                <a:solidFill>
                  <a:schemeClr val="bg1"/>
                </a:solidFill>
              </a:rPr>
              <a:t> од тог </a:t>
            </a:r>
            <a:r>
              <a:rPr lang="ru-RU" dirty="0" err="1">
                <a:solidFill>
                  <a:schemeClr val="bg1"/>
                </a:solidFill>
              </a:rPr>
              <a:t>члана</a:t>
            </a:r>
            <a:r>
              <a:rPr lang="ru-RU" dirty="0">
                <a:solidFill>
                  <a:schemeClr val="bg1"/>
                </a:solidFill>
              </a:rPr>
              <a:t> </a:t>
            </a:r>
            <a:r>
              <a:rPr lang="ru-RU" dirty="0" err="1">
                <a:solidFill>
                  <a:schemeClr val="bg1"/>
                </a:solidFill>
              </a:rPr>
              <a:t>бирачког</a:t>
            </a:r>
            <a:r>
              <a:rPr lang="ru-RU" dirty="0">
                <a:solidFill>
                  <a:schemeClr val="bg1"/>
                </a:solidFill>
              </a:rPr>
              <a:t> </a:t>
            </a:r>
            <a:r>
              <a:rPr lang="ru-RU" dirty="0" err="1">
                <a:solidFill>
                  <a:schemeClr val="bg1"/>
                </a:solidFill>
              </a:rPr>
              <a:t>одбора</a:t>
            </a:r>
            <a:r>
              <a:rPr lang="ru-RU" dirty="0">
                <a:solidFill>
                  <a:schemeClr val="bg1"/>
                </a:solidFill>
              </a:rPr>
              <a:t> </a:t>
            </a:r>
            <a:r>
              <a:rPr lang="ru-RU" dirty="0" err="1">
                <a:solidFill>
                  <a:schemeClr val="bg1"/>
                </a:solidFill>
              </a:rPr>
              <a:t>примио</a:t>
            </a:r>
            <a:r>
              <a:rPr lang="ru-RU" dirty="0">
                <a:solidFill>
                  <a:schemeClr val="bg1"/>
                </a:solidFill>
              </a:rPr>
              <a:t> </a:t>
            </a:r>
            <a:r>
              <a:rPr lang="ru-RU" dirty="0" err="1">
                <a:solidFill>
                  <a:schemeClr val="bg1"/>
                </a:solidFill>
              </a:rPr>
              <a:t>посебну</a:t>
            </a:r>
            <a:r>
              <a:rPr lang="ru-RU" dirty="0">
                <a:solidFill>
                  <a:schemeClr val="bg1"/>
                </a:solidFill>
              </a:rPr>
              <a:t> </a:t>
            </a:r>
            <a:r>
              <a:rPr lang="ru-RU" dirty="0" err="1">
                <a:solidFill>
                  <a:schemeClr val="bg1"/>
                </a:solidFill>
              </a:rPr>
              <a:t>исправу</a:t>
            </a:r>
            <a:r>
              <a:rPr lang="ru-RU" dirty="0">
                <a:solidFill>
                  <a:schemeClr val="bg1"/>
                </a:solidFill>
              </a:rPr>
              <a:t> </a:t>
            </a:r>
            <a:r>
              <a:rPr lang="ru-RU" dirty="0" err="1">
                <a:solidFill>
                  <a:schemeClr val="bg1"/>
                </a:solidFill>
              </a:rPr>
              <a:t>са</a:t>
            </a:r>
            <a:r>
              <a:rPr lang="ru-RU" dirty="0">
                <a:solidFill>
                  <a:schemeClr val="bg1"/>
                </a:solidFill>
              </a:rPr>
              <a:t> </a:t>
            </a:r>
            <a:r>
              <a:rPr lang="ru-RU" dirty="0" err="1">
                <a:solidFill>
                  <a:schemeClr val="bg1"/>
                </a:solidFill>
              </a:rPr>
              <a:t>примедбама</a:t>
            </a:r>
            <a:r>
              <a:rPr lang="ru-RU" dirty="0">
                <a:solidFill>
                  <a:schemeClr val="bg1"/>
                </a:solidFill>
              </a:rPr>
              <a:t> </a:t>
            </a:r>
            <a:r>
              <a:rPr lang="ru-RU" dirty="0" err="1">
                <a:solidFill>
                  <a:schemeClr val="bg1"/>
                </a:solidFill>
              </a:rPr>
              <a:t>која</a:t>
            </a:r>
            <a:r>
              <a:rPr lang="ru-RU" dirty="0">
                <a:solidFill>
                  <a:schemeClr val="bg1"/>
                </a:solidFill>
              </a:rPr>
              <a:t> </a:t>
            </a:r>
            <a:r>
              <a:rPr lang="ru-RU" dirty="0" err="1">
                <a:solidFill>
                  <a:schemeClr val="bg1"/>
                </a:solidFill>
              </a:rPr>
              <a:t>ће</a:t>
            </a:r>
            <a:r>
              <a:rPr lang="ru-RU" dirty="0">
                <a:solidFill>
                  <a:schemeClr val="bg1"/>
                </a:solidFill>
              </a:rPr>
              <a:t> </a:t>
            </a:r>
            <a:r>
              <a:rPr lang="ru-RU" dirty="0" err="1">
                <a:solidFill>
                  <a:schemeClr val="bg1"/>
                </a:solidFill>
              </a:rPr>
              <a:t>бити</a:t>
            </a:r>
            <a:r>
              <a:rPr lang="ru-RU" dirty="0">
                <a:solidFill>
                  <a:schemeClr val="bg1"/>
                </a:solidFill>
              </a:rPr>
              <a:t> у </a:t>
            </a:r>
            <a:r>
              <a:rPr lang="ru-RU" dirty="0" err="1">
                <a:solidFill>
                  <a:schemeClr val="bg1"/>
                </a:solidFill>
              </a:rPr>
              <a:t>прилогу</a:t>
            </a:r>
            <a:r>
              <a:rPr lang="ru-RU" dirty="0">
                <a:solidFill>
                  <a:schemeClr val="bg1"/>
                </a:solidFill>
              </a:rPr>
              <a:t> </a:t>
            </a:r>
            <a:r>
              <a:rPr lang="ru-RU" dirty="0" err="1">
                <a:solidFill>
                  <a:schemeClr val="bg1"/>
                </a:solidFill>
              </a:rPr>
              <a:t>као</a:t>
            </a:r>
            <a:r>
              <a:rPr lang="ru-RU" dirty="0">
                <a:solidFill>
                  <a:schemeClr val="bg1"/>
                </a:solidFill>
              </a:rPr>
              <a:t> </a:t>
            </a:r>
            <a:r>
              <a:rPr lang="ru-RU" dirty="0" err="1">
                <a:solidFill>
                  <a:schemeClr val="bg1"/>
                </a:solidFill>
              </a:rPr>
              <a:t>саставни</a:t>
            </a:r>
            <a:r>
              <a:rPr lang="ru-RU" dirty="0">
                <a:solidFill>
                  <a:schemeClr val="bg1"/>
                </a:solidFill>
              </a:rPr>
              <a:t> </a:t>
            </a:r>
            <a:r>
              <a:rPr lang="ru-RU" dirty="0" err="1">
                <a:solidFill>
                  <a:schemeClr val="bg1"/>
                </a:solidFill>
              </a:rPr>
              <a:t>део</a:t>
            </a:r>
            <a:r>
              <a:rPr lang="ru-RU" dirty="0">
                <a:solidFill>
                  <a:schemeClr val="bg1"/>
                </a:solidFill>
              </a:rPr>
              <a:t> </a:t>
            </a:r>
            <a:r>
              <a:rPr lang="ru-RU" dirty="0" err="1">
                <a:solidFill>
                  <a:schemeClr val="bg1"/>
                </a:solidFill>
              </a:rPr>
              <a:t>записника</a:t>
            </a:r>
            <a:r>
              <a:rPr lang="ru-RU" dirty="0">
                <a:solidFill>
                  <a:schemeClr val="bg1"/>
                </a:solidFill>
              </a:rPr>
              <a:t> и </a:t>
            </a:r>
            <a:r>
              <a:rPr lang="ru-RU" dirty="0" err="1">
                <a:solidFill>
                  <a:schemeClr val="bg1"/>
                </a:solidFill>
              </a:rPr>
              <a:t>коју</a:t>
            </a:r>
            <a:r>
              <a:rPr lang="ru-RU" dirty="0">
                <a:solidFill>
                  <a:schemeClr val="bg1"/>
                </a:solidFill>
              </a:rPr>
              <a:t> </a:t>
            </a:r>
            <a:r>
              <a:rPr lang="ru-RU" dirty="0" err="1">
                <a:solidFill>
                  <a:schemeClr val="bg1"/>
                </a:solidFill>
              </a:rPr>
              <a:t>ће</a:t>
            </a:r>
            <a:r>
              <a:rPr lang="ru-RU" dirty="0">
                <a:solidFill>
                  <a:schemeClr val="bg1"/>
                </a:solidFill>
              </a:rPr>
              <a:t> </a:t>
            </a:r>
            <a:r>
              <a:rPr lang="ru-RU" dirty="0" err="1">
                <a:solidFill>
                  <a:schemeClr val="bg1"/>
                </a:solidFill>
              </a:rPr>
              <a:t>касније</a:t>
            </a:r>
            <a:r>
              <a:rPr lang="ru-RU" dirty="0">
                <a:solidFill>
                  <a:schemeClr val="bg1"/>
                </a:solidFill>
              </a:rPr>
              <a:t> </a:t>
            </a:r>
            <a:r>
              <a:rPr lang="ru-RU" dirty="0" err="1">
                <a:solidFill>
                  <a:schemeClr val="bg1"/>
                </a:solidFill>
              </a:rPr>
              <a:t>приложити</a:t>
            </a:r>
            <a:r>
              <a:rPr lang="ru-RU" dirty="0">
                <a:solidFill>
                  <a:schemeClr val="bg1"/>
                </a:solidFill>
              </a:rPr>
              <a:t> </a:t>
            </a:r>
            <a:r>
              <a:rPr lang="ru-RU" dirty="0" err="1" smtClean="0">
                <a:solidFill>
                  <a:schemeClr val="bg1"/>
                </a:solidFill>
              </a:rPr>
              <a:t>изборној</a:t>
            </a:r>
            <a:r>
              <a:rPr lang="ru-RU" dirty="0" smtClean="0">
                <a:solidFill>
                  <a:schemeClr val="bg1"/>
                </a:solidFill>
              </a:rPr>
              <a:t> </a:t>
            </a:r>
            <a:r>
              <a:rPr lang="ru-RU" dirty="0" err="1">
                <a:solidFill>
                  <a:schemeClr val="bg1"/>
                </a:solidFill>
              </a:rPr>
              <a:t>комисији</a:t>
            </a:r>
            <a:r>
              <a:rPr lang="ru-RU" dirty="0">
                <a:solidFill>
                  <a:schemeClr val="bg1"/>
                </a:solidFill>
              </a:rPr>
              <a:t> </a:t>
            </a:r>
            <a:r>
              <a:rPr lang="ru-RU" dirty="0" err="1">
                <a:solidFill>
                  <a:schemeClr val="bg1"/>
                </a:solidFill>
              </a:rPr>
              <a:t>заједно</a:t>
            </a:r>
            <a:r>
              <a:rPr lang="ru-RU" dirty="0">
                <a:solidFill>
                  <a:schemeClr val="bg1"/>
                </a:solidFill>
              </a:rPr>
              <a:t> </a:t>
            </a:r>
            <a:r>
              <a:rPr lang="ru-RU" dirty="0" err="1">
                <a:solidFill>
                  <a:schemeClr val="bg1"/>
                </a:solidFill>
              </a:rPr>
              <a:t>са</a:t>
            </a:r>
            <a:r>
              <a:rPr lang="ru-RU" dirty="0">
                <a:solidFill>
                  <a:schemeClr val="bg1"/>
                </a:solidFill>
              </a:rPr>
              <a:t> </a:t>
            </a:r>
            <a:r>
              <a:rPr lang="ru-RU" dirty="0" err="1">
                <a:solidFill>
                  <a:schemeClr val="bg1"/>
                </a:solidFill>
              </a:rPr>
              <a:t>записником</a:t>
            </a:r>
            <a:r>
              <a:rPr lang="ru-RU" dirty="0">
                <a:solidFill>
                  <a:schemeClr val="bg1"/>
                </a:solidFill>
              </a:rPr>
              <a:t>.</a:t>
            </a:r>
          </a:p>
          <a:p>
            <a:endParaRPr lang="en-US" dirty="0"/>
          </a:p>
        </p:txBody>
      </p:sp>
    </p:spTree>
    <p:extLst>
      <p:ext uri="{BB962C8B-B14F-4D97-AF65-F5344CB8AC3E}">
        <p14:creationId xmlns:p14="http://schemas.microsoft.com/office/powerpoint/2010/main" val="38789022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ru-RU" dirty="0">
                <a:solidFill>
                  <a:schemeClr val="bg1"/>
                </a:solidFill>
              </a:rPr>
              <a:t>На крају, у записник се уписује датум и време у које је бирачки одбор завршио са радом, односно са попуњавањем записника.</a:t>
            </a:r>
          </a:p>
          <a:p>
            <a:r>
              <a:rPr lang="ru-RU" dirty="0">
                <a:solidFill>
                  <a:schemeClr val="bg1"/>
                </a:solidFill>
              </a:rPr>
              <a:t>Попуњен записник потписују сви чланови бирачког одбора или заменици одсутних чланова, што је њихова законска обавеза. </a:t>
            </a:r>
          </a:p>
          <a:p>
            <a:endParaRPr lang="en-US" dirty="0"/>
          </a:p>
        </p:txBody>
      </p:sp>
    </p:spTree>
    <p:extLst>
      <p:ext uri="{BB962C8B-B14F-4D97-AF65-F5344CB8AC3E}">
        <p14:creationId xmlns:p14="http://schemas.microsoft.com/office/powerpoint/2010/main" val="282359239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solidFill>
                  <a:schemeClr val="bg1"/>
                </a:solidFill>
              </a:rPr>
              <a:t>Предаја записника о раду бирачког одбора</a:t>
            </a:r>
            <a:endParaRPr lang="en-US"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ru-RU" dirty="0">
                <a:solidFill>
                  <a:schemeClr val="bg1"/>
                </a:solidFill>
              </a:rPr>
              <a:t>ВАЖНО: Први (оригинални) </a:t>
            </a:r>
            <a:r>
              <a:rPr lang="ru-RU" dirty="0" err="1" smtClean="0">
                <a:solidFill>
                  <a:schemeClr val="bg1"/>
                </a:solidFill>
              </a:rPr>
              <a:t>примерак</a:t>
            </a:r>
            <a:r>
              <a:rPr lang="ru-RU" dirty="0" smtClean="0">
                <a:solidFill>
                  <a:schemeClr val="bg1"/>
                </a:solidFill>
              </a:rPr>
              <a:t> </a:t>
            </a:r>
            <a:r>
              <a:rPr lang="ru-RU" dirty="0">
                <a:solidFill>
                  <a:schemeClr val="bg1"/>
                </a:solidFill>
              </a:rPr>
              <a:t>записника ОБАВЕЗНО </a:t>
            </a:r>
            <a:r>
              <a:rPr lang="ru-RU" dirty="0" smtClean="0">
                <a:solidFill>
                  <a:schemeClr val="bg1"/>
                </a:solidFill>
              </a:rPr>
              <a:t>се </a:t>
            </a:r>
            <a:r>
              <a:rPr lang="ru-RU" dirty="0" err="1" smtClean="0">
                <a:solidFill>
                  <a:schemeClr val="bg1"/>
                </a:solidFill>
              </a:rPr>
              <a:t>предаје</a:t>
            </a:r>
            <a:r>
              <a:rPr lang="ru-RU" dirty="0" smtClean="0">
                <a:solidFill>
                  <a:schemeClr val="bg1"/>
                </a:solidFill>
              </a:rPr>
              <a:t> </a:t>
            </a:r>
            <a:r>
              <a:rPr lang="ru-RU" dirty="0" err="1" smtClean="0">
                <a:solidFill>
                  <a:schemeClr val="bg1"/>
                </a:solidFill>
              </a:rPr>
              <a:t>изборној</a:t>
            </a:r>
            <a:r>
              <a:rPr lang="ru-RU" dirty="0" smtClean="0">
                <a:solidFill>
                  <a:schemeClr val="bg1"/>
                </a:solidFill>
              </a:rPr>
              <a:t> </a:t>
            </a:r>
            <a:r>
              <a:rPr lang="ru-RU" dirty="0">
                <a:solidFill>
                  <a:schemeClr val="bg1"/>
                </a:solidFill>
              </a:rPr>
              <a:t>комисији.</a:t>
            </a:r>
          </a:p>
          <a:p>
            <a:pPr marL="0" indent="0">
              <a:buNone/>
            </a:pPr>
            <a:r>
              <a:rPr lang="ru-RU" dirty="0" err="1" smtClean="0">
                <a:solidFill>
                  <a:schemeClr val="bg1"/>
                </a:solidFill>
              </a:rPr>
              <a:t>Други</a:t>
            </a:r>
            <a:r>
              <a:rPr lang="ru-RU" dirty="0" smtClean="0">
                <a:solidFill>
                  <a:schemeClr val="bg1"/>
                </a:solidFill>
              </a:rPr>
              <a:t> </a:t>
            </a:r>
            <a:r>
              <a:rPr lang="ru-RU" dirty="0">
                <a:solidFill>
                  <a:schemeClr val="bg1"/>
                </a:solidFill>
              </a:rPr>
              <a:t>примерак </a:t>
            </a:r>
            <a:r>
              <a:rPr lang="ru-RU" dirty="0" smtClean="0">
                <a:solidFill>
                  <a:schemeClr val="bg1"/>
                </a:solidFill>
              </a:rPr>
              <a:t>се истиче </a:t>
            </a:r>
            <a:r>
              <a:rPr lang="ru-RU" dirty="0">
                <a:solidFill>
                  <a:schemeClr val="bg1"/>
                </a:solidFill>
              </a:rPr>
              <a:t>на бирачком месту, на јавни увид. </a:t>
            </a:r>
          </a:p>
          <a:p>
            <a:pPr marL="0" indent="0">
              <a:buNone/>
            </a:pPr>
            <a:r>
              <a:rPr lang="ru-RU" dirty="0" err="1" smtClean="0">
                <a:solidFill>
                  <a:schemeClr val="bg1"/>
                </a:solidFill>
              </a:rPr>
              <a:t>Преостала</a:t>
            </a:r>
            <a:r>
              <a:rPr lang="ru-RU" dirty="0" smtClean="0">
                <a:solidFill>
                  <a:schemeClr val="bg1"/>
                </a:solidFill>
              </a:rPr>
              <a:t> </a:t>
            </a:r>
            <a:r>
              <a:rPr lang="ru-RU" dirty="0" err="1" smtClean="0">
                <a:solidFill>
                  <a:schemeClr val="bg1"/>
                </a:solidFill>
              </a:rPr>
              <a:t>четири</a:t>
            </a:r>
            <a:r>
              <a:rPr lang="ru-RU" dirty="0" smtClean="0">
                <a:solidFill>
                  <a:schemeClr val="bg1"/>
                </a:solidFill>
              </a:rPr>
              <a:t> примерка, се </a:t>
            </a:r>
            <a:r>
              <a:rPr lang="ru-RU" dirty="0" err="1" smtClean="0">
                <a:solidFill>
                  <a:schemeClr val="bg1"/>
                </a:solidFill>
              </a:rPr>
              <a:t>уручују</a:t>
            </a:r>
            <a:r>
              <a:rPr lang="ru-RU" dirty="0" smtClean="0">
                <a:solidFill>
                  <a:schemeClr val="bg1"/>
                </a:solidFill>
              </a:rPr>
              <a:t> </a:t>
            </a:r>
            <a:r>
              <a:rPr lang="ru-RU" dirty="0">
                <a:solidFill>
                  <a:schemeClr val="bg1"/>
                </a:solidFill>
              </a:rPr>
              <a:t>члановима или заменицима чланова бирачког одбора именованим на предлог подносилаца </a:t>
            </a:r>
            <a:r>
              <a:rPr lang="ru-RU" dirty="0" err="1">
                <a:solidFill>
                  <a:schemeClr val="bg1"/>
                </a:solidFill>
              </a:rPr>
              <a:t>изборних</a:t>
            </a:r>
            <a:r>
              <a:rPr lang="ru-RU" dirty="0">
                <a:solidFill>
                  <a:schemeClr val="bg1"/>
                </a:solidFill>
              </a:rPr>
              <a:t> </a:t>
            </a:r>
            <a:r>
              <a:rPr lang="ru-RU" dirty="0" smtClean="0">
                <a:solidFill>
                  <a:schemeClr val="bg1"/>
                </a:solidFill>
              </a:rPr>
              <a:t>листа </a:t>
            </a:r>
            <a:r>
              <a:rPr lang="ru-RU" dirty="0" err="1" smtClean="0">
                <a:solidFill>
                  <a:schemeClr val="bg1"/>
                </a:solidFill>
              </a:rPr>
              <a:t>који</a:t>
            </a:r>
            <a:r>
              <a:rPr lang="ru-RU" dirty="0" smtClean="0">
                <a:solidFill>
                  <a:schemeClr val="bg1"/>
                </a:solidFill>
              </a:rPr>
              <a:t> </a:t>
            </a:r>
            <a:r>
              <a:rPr lang="ru-RU" dirty="0">
                <a:solidFill>
                  <a:schemeClr val="bg1"/>
                </a:solidFill>
              </a:rPr>
              <a:t>су освојили највећи број гласова на бирачком месту.</a:t>
            </a:r>
          </a:p>
          <a:p>
            <a:endParaRPr lang="en-US" dirty="0"/>
          </a:p>
        </p:txBody>
      </p:sp>
    </p:spTree>
    <p:extLst>
      <p:ext uri="{BB962C8B-B14F-4D97-AF65-F5344CB8AC3E}">
        <p14:creationId xmlns:p14="http://schemas.microsoft.com/office/powerpoint/2010/main" val="327357021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72906"/>
          </a:xfrm>
        </p:spPr>
        <p:txBody>
          <a:bodyPr/>
          <a:lstStyle/>
          <a:p>
            <a:r>
              <a:rPr lang="sr-Cyrl-RS" dirty="0">
                <a:solidFill>
                  <a:schemeClr val="bg1"/>
                </a:solidFill>
              </a:rPr>
              <a:t>ПАКОВАЊЕ ИЗБОРНОГ МАТЕРИЈАЛА</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ru-RU" dirty="0">
                <a:solidFill>
                  <a:schemeClr val="bg1"/>
                </a:solidFill>
              </a:rPr>
              <a:t>Пошто </a:t>
            </a:r>
            <a:r>
              <a:rPr lang="ru-RU" dirty="0" smtClean="0">
                <a:solidFill>
                  <a:schemeClr val="bg1"/>
                </a:solidFill>
              </a:rPr>
              <a:t>бирачки одбор заврши </a:t>
            </a:r>
            <a:r>
              <a:rPr lang="ru-RU" dirty="0">
                <a:solidFill>
                  <a:schemeClr val="bg1"/>
                </a:solidFill>
              </a:rPr>
              <a:t>са попуњавањем записника </a:t>
            </a:r>
            <a:r>
              <a:rPr lang="ru-RU" dirty="0" smtClean="0">
                <a:solidFill>
                  <a:schemeClr val="bg1"/>
                </a:solidFill>
              </a:rPr>
              <a:t>потребно је да </a:t>
            </a:r>
            <a:r>
              <a:rPr lang="ru-RU" dirty="0">
                <a:solidFill>
                  <a:schemeClr val="bg1"/>
                </a:solidFill>
              </a:rPr>
              <a:t>у </a:t>
            </a:r>
            <a:r>
              <a:rPr lang="ru-RU" dirty="0" smtClean="0">
                <a:solidFill>
                  <a:schemeClr val="bg1"/>
                </a:solidFill>
              </a:rPr>
              <a:t>посебне коверте спакује: </a:t>
            </a:r>
            <a:endParaRPr lang="ru-RU" dirty="0">
              <a:solidFill>
                <a:schemeClr val="bg1"/>
              </a:solidFill>
            </a:endParaRPr>
          </a:p>
          <a:p>
            <a:r>
              <a:rPr lang="ru-RU" dirty="0" smtClean="0">
                <a:solidFill>
                  <a:schemeClr val="bg1"/>
                </a:solidFill>
              </a:rPr>
              <a:t>Контролни </a:t>
            </a:r>
            <a:r>
              <a:rPr lang="ru-RU" dirty="0">
                <a:solidFill>
                  <a:schemeClr val="bg1"/>
                </a:solidFill>
              </a:rPr>
              <a:t>лист за проверу исправности гласачке кутије </a:t>
            </a:r>
          </a:p>
          <a:p>
            <a:r>
              <a:rPr lang="ru-RU" dirty="0" smtClean="0">
                <a:solidFill>
                  <a:schemeClr val="bg1"/>
                </a:solidFill>
              </a:rPr>
              <a:t>Неупотребљене </a:t>
            </a:r>
            <a:r>
              <a:rPr lang="ru-RU" dirty="0">
                <a:solidFill>
                  <a:schemeClr val="bg1"/>
                </a:solidFill>
              </a:rPr>
              <a:t>гласачке листиће </a:t>
            </a:r>
          </a:p>
          <a:p>
            <a:r>
              <a:rPr lang="ru-RU" dirty="0" smtClean="0">
                <a:solidFill>
                  <a:schemeClr val="bg1"/>
                </a:solidFill>
              </a:rPr>
              <a:t>Важеће </a:t>
            </a:r>
            <a:r>
              <a:rPr lang="ru-RU" dirty="0">
                <a:solidFill>
                  <a:schemeClr val="bg1"/>
                </a:solidFill>
              </a:rPr>
              <a:t>гласачке листиће </a:t>
            </a:r>
          </a:p>
          <a:p>
            <a:r>
              <a:rPr lang="ru-RU" dirty="0" smtClean="0">
                <a:solidFill>
                  <a:schemeClr val="bg1"/>
                </a:solidFill>
              </a:rPr>
              <a:t>Неважеће </a:t>
            </a:r>
            <a:r>
              <a:rPr lang="ru-RU" dirty="0">
                <a:solidFill>
                  <a:schemeClr val="bg1"/>
                </a:solidFill>
              </a:rPr>
              <a:t>гласачке листиће </a:t>
            </a:r>
          </a:p>
          <a:p>
            <a:r>
              <a:rPr lang="ru-RU" dirty="0" smtClean="0">
                <a:solidFill>
                  <a:schemeClr val="bg1"/>
                </a:solidFill>
              </a:rPr>
              <a:t>Потврде </a:t>
            </a:r>
            <a:r>
              <a:rPr lang="ru-RU" dirty="0">
                <a:solidFill>
                  <a:schemeClr val="bg1"/>
                </a:solidFill>
              </a:rPr>
              <a:t>о изборном праву за гласања ван бирачког места (потписане и непотписане) </a:t>
            </a:r>
          </a:p>
          <a:p>
            <a:endParaRPr lang="en-US" dirty="0"/>
          </a:p>
        </p:txBody>
      </p:sp>
    </p:spTree>
    <p:extLst>
      <p:ext uri="{BB962C8B-B14F-4D97-AF65-F5344CB8AC3E}">
        <p14:creationId xmlns:p14="http://schemas.microsoft.com/office/powerpoint/2010/main" val="216252867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87938"/>
            <a:ext cx="10515600" cy="4989025"/>
          </a:xfrm>
        </p:spPr>
        <p:txBody>
          <a:bodyPr>
            <a:normAutofit/>
          </a:bodyPr>
          <a:lstStyle/>
          <a:p>
            <a:r>
              <a:rPr lang="ru-RU" dirty="0">
                <a:solidFill>
                  <a:schemeClr val="bg1"/>
                </a:solidFill>
              </a:rPr>
              <a:t>На овим ковертама обавезно треба да буду наведени садржај коверте, </a:t>
            </a:r>
            <a:r>
              <a:rPr lang="ru-RU" dirty="0" err="1">
                <a:solidFill>
                  <a:schemeClr val="bg1"/>
                </a:solidFill>
              </a:rPr>
              <a:t>назив</a:t>
            </a:r>
            <a:r>
              <a:rPr lang="ru-RU" dirty="0">
                <a:solidFill>
                  <a:schemeClr val="bg1"/>
                </a:solidFill>
              </a:rPr>
              <a:t> </a:t>
            </a:r>
            <a:r>
              <a:rPr lang="ru-RU" dirty="0" err="1" smtClean="0">
                <a:solidFill>
                  <a:schemeClr val="bg1"/>
                </a:solidFill>
              </a:rPr>
              <a:t>општине</a:t>
            </a:r>
            <a:r>
              <a:rPr lang="ru-RU" dirty="0" smtClean="0">
                <a:solidFill>
                  <a:schemeClr val="bg1"/>
                </a:solidFill>
              </a:rPr>
              <a:t>/града/</a:t>
            </a:r>
            <a:r>
              <a:rPr lang="ru-RU" dirty="0" err="1" smtClean="0">
                <a:solidFill>
                  <a:schemeClr val="bg1"/>
                </a:solidFill>
              </a:rPr>
              <a:t>градске</a:t>
            </a:r>
            <a:r>
              <a:rPr lang="ru-RU" dirty="0" smtClean="0">
                <a:solidFill>
                  <a:schemeClr val="bg1"/>
                </a:solidFill>
              </a:rPr>
              <a:t> </a:t>
            </a:r>
            <a:r>
              <a:rPr lang="ru-RU" dirty="0" err="1" smtClean="0">
                <a:solidFill>
                  <a:schemeClr val="bg1"/>
                </a:solidFill>
              </a:rPr>
              <a:t>општине</a:t>
            </a:r>
            <a:r>
              <a:rPr lang="ru-RU" dirty="0" smtClean="0">
                <a:solidFill>
                  <a:schemeClr val="bg1"/>
                </a:solidFill>
              </a:rPr>
              <a:t> </a:t>
            </a:r>
            <a:r>
              <a:rPr lang="ru-RU" dirty="0">
                <a:solidFill>
                  <a:schemeClr val="bg1"/>
                </a:solidFill>
              </a:rPr>
              <a:t>и број бирачког места. </a:t>
            </a:r>
          </a:p>
          <a:p>
            <a:r>
              <a:rPr lang="ru-RU" dirty="0">
                <a:solidFill>
                  <a:schemeClr val="bg1"/>
                </a:solidFill>
              </a:rPr>
              <a:t>Коверте морају бити запечаћене </a:t>
            </a:r>
            <a:r>
              <a:rPr lang="ru-RU" dirty="0" err="1">
                <a:solidFill>
                  <a:schemeClr val="bg1"/>
                </a:solidFill>
              </a:rPr>
              <a:t>налепницом</a:t>
            </a:r>
            <a:r>
              <a:rPr lang="ru-RU" dirty="0" smtClean="0">
                <a:solidFill>
                  <a:schemeClr val="bg1"/>
                </a:solidFill>
              </a:rPr>
              <a:t>.</a:t>
            </a:r>
            <a:endParaRPr lang="ru-RU" dirty="0">
              <a:solidFill>
                <a:schemeClr val="bg1"/>
              </a:solidFill>
            </a:endParaRPr>
          </a:p>
          <a:p>
            <a:pPr marL="0" indent="0">
              <a:buNone/>
            </a:pPr>
            <a:r>
              <a:rPr lang="ru-RU" dirty="0" err="1" smtClean="0">
                <a:solidFill>
                  <a:schemeClr val="bg1"/>
                </a:solidFill>
              </a:rPr>
              <a:t>Изборни</a:t>
            </a:r>
            <a:r>
              <a:rPr lang="ru-RU" dirty="0" smtClean="0">
                <a:solidFill>
                  <a:schemeClr val="bg1"/>
                </a:solidFill>
              </a:rPr>
              <a:t> </a:t>
            </a:r>
            <a:r>
              <a:rPr lang="ru-RU" dirty="0">
                <a:solidFill>
                  <a:schemeClr val="bg1"/>
                </a:solidFill>
              </a:rPr>
              <a:t>материјал </a:t>
            </a:r>
            <a:r>
              <a:rPr lang="ru-RU" dirty="0" smtClean="0">
                <a:solidFill>
                  <a:schemeClr val="bg1"/>
                </a:solidFill>
              </a:rPr>
              <a:t>се пакује </a:t>
            </a:r>
            <a:r>
              <a:rPr lang="ru-RU" dirty="0">
                <a:solidFill>
                  <a:schemeClr val="bg1"/>
                </a:solidFill>
              </a:rPr>
              <a:t>у врећу у којој је тај материјал донет на бирачко место, водећи рачуна да су </a:t>
            </a:r>
            <a:r>
              <a:rPr lang="ru-RU" dirty="0" err="1" smtClean="0">
                <a:solidFill>
                  <a:schemeClr val="bg1"/>
                </a:solidFill>
              </a:rPr>
              <a:t>спрејови</a:t>
            </a:r>
            <a:r>
              <a:rPr lang="ru-RU" dirty="0" smtClean="0">
                <a:solidFill>
                  <a:schemeClr val="bg1"/>
                </a:solidFill>
              </a:rPr>
              <a:t> </a:t>
            </a:r>
            <a:r>
              <a:rPr lang="ru-RU" dirty="0">
                <a:solidFill>
                  <a:schemeClr val="bg1"/>
                </a:solidFill>
              </a:rPr>
              <a:t>за обележавање прста бирача, УВ лампе и остали канцеларијски материјал спаковани одвојено да не би дошло до мешања са осталим изборним материјалом. </a:t>
            </a:r>
          </a:p>
          <a:p>
            <a:endParaRPr lang="en-US" dirty="0"/>
          </a:p>
        </p:txBody>
      </p:sp>
    </p:spTree>
    <p:extLst>
      <p:ext uri="{BB962C8B-B14F-4D97-AF65-F5344CB8AC3E}">
        <p14:creationId xmlns:p14="http://schemas.microsoft.com/office/powerpoint/2010/main" val="113620523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9460"/>
          </a:xfrm>
        </p:spPr>
        <p:txBody>
          <a:bodyPr>
            <a:normAutofit fontScale="90000"/>
          </a:bodyPr>
          <a:lstStyle/>
          <a:p>
            <a:r>
              <a:rPr lang="ru-RU" dirty="0">
                <a:solidFill>
                  <a:schemeClr val="bg1"/>
                </a:solidFill>
              </a:rPr>
              <a:t>Примопредаја материјала изборној комисији после гласања</a:t>
            </a:r>
            <a:endParaRPr lang="en-US" dirty="0">
              <a:solidFill>
                <a:schemeClr val="bg1"/>
              </a:solidFill>
            </a:endParaRPr>
          </a:p>
        </p:txBody>
      </p:sp>
      <p:sp>
        <p:nvSpPr>
          <p:cNvPr id="3" name="Content Placeholder 2"/>
          <p:cNvSpPr>
            <a:spLocks noGrp="1"/>
          </p:cNvSpPr>
          <p:nvPr>
            <p:ph idx="1"/>
          </p:nvPr>
        </p:nvSpPr>
        <p:spPr/>
        <p:txBody>
          <a:bodyPr/>
          <a:lstStyle/>
          <a:p>
            <a:r>
              <a:rPr lang="ru-RU" dirty="0">
                <a:solidFill>
                  <a:schemeClr val="bg1"/>
                </a:solidFill>
              </a:rPr>
              <a:t>Изборни материјал после гласања </a:t>
            </a:r>
            <a:r>
              <a:rPr lang="ru-RU" dirty="0" smtClean="0">
                <a:solidFill>
                  <a:schemeClr val="bg1"/>
                </a:solidFill>
              </a:rPr>
              <a:t>предаје се </a:t>
            </a:r>
            <a:r>
              <a:rPr lang="ru-RU" dirty="0" err="1" smtClean="0">
                <a:solidFill>
                  <a:schemeClr val="bg1"/>
                </a:solidFill>
              </a:rPr>
              <a:t>изборној</a:t>
            </a:r>
            <a:r>
              <a:rPr lang="ru-RU" dirty="0" smtClean="0">
                <a:solidFill>
                  <a:schemeClr val="bg1"/>
                </a:solidFill>
              </a:rPr>
              <a:t> </a:t>
            </a:r>
            <a:r>
              <a:rPr lang="ru-RU" dirty="0">
                <a:solidFill>
                  <a:schemeClr val="bg1"/>
                </a:solidFill>
              </a:rPr>
              <a:t>комисији у </a:t>
            </a:r>
            <a:r>
              <a:rPr lang="ru-RU" dirty="0" err="1">
                <a:solidFill>
                  <a:schemeClr val="bg1"/>
                </a:solidFill>
              </a:rPr>
              <a:t>седишту</a:t>
            </a:r>
            <a:r>
              <a:rPr lang="ru-RU" dirty="0">
                <a:solidFill>
                  <a:schemeClr val="bg1"/>
                </a:solidFill>
              </a:rPr>
              <a:t> </a:t>
            </a:r>
            <a:r>
              <a:rPr lang="ru-RU" dirty="0" err="1" smtClean="0">
                <a:solidFill>
                  <a:schemeClr val="bg1"/>
                </a:solidFill>
              </a:rPr>
              <a:t>општине</a:t>
            </a:r>
            <a:r>
              <a:rPr lang="ru-RU" dirty="0" smtClean="0">
                <a:solidFill>
                  <a:schemeClr val="bg1"/>
                </a:solidFill>
              </a:rPr>
              <a:t>/града/</a:t>
            </a:r>
            <a:r>
              <a:rPr lang="ru-RU" dirty="0" err="1" smtClean="0">
                <a:solidFill>
                  <a:schemeClr val="bg1"/>
                </a:solidFill>
              </a:rPr>
              <a:t>градске</a:t>
            </a:r>
            <a:r>
              <a:rPr lang="ru-RU" dirty="0" smtClean="0">
                <a:solidFill>
                  <a:schemeClr val="bg1"/>
                </a:solidFill>
              </a:rPr>
              <a:t> </a:t>
            </a:r>
            <a:r>
              <a:rPr lang="ru-RU" dirty="0" err="1" smtClean="0">
                <a:solidFill>
                  <a:schemeClr val="bg1"/>
                </a:solidFill>
              </a:rPr>
              <a:t>општине</a:t>
            </a:r>
            <a:r>
              <a:rPr lang="ru-RU" dirty="0" smtClean="0">
                <a:solidFill>
                  <a:schemeClr val="bg1"/>
                </a:solidFill>
              </a:rPr>
              <a:t>. </a:t>
            </a:r>
            <a:endParaRPr lang="ru-RU" dirty="0">
              <a:solidFill>
                <a:schemeClr val="bg1"/>
              </a:solidFill>
            </a:endParaRPr>
          </a:p>
          <a:p>
            <a:pPr marL="0" indent="0">
              <a:buNone/>
            </a:pPr>
            <a:r>
              <a:rPr lang="ru-RU" dirty="0">
                <a:solidFill>
                  <a:schemeClr val="bg1"/>
                </a:solidFill>
              </a:rPr>
              <a:t>НАПОМЕНА: Примопредаји могу да присуствују сви чланови бирачког одбора, представници подносилаца </a:t>
            </a:r>
            <a:r>
              <a:rPr lang="ru-RU" dirty="0" err="1">
                <a:solidFill>
                  <a:schemeClr val="bg1"/>
                </a:solidFill>
              </a:rPr>
              <a:t>изборних</a:t>
            </a:r>
            <a:r>
              <a:rPr lang="ru-RU" dirty="0">
                <a:solidFill>
                  <a:schemeClr val="bg1"/>
                </a:solidFill>
              </a:rPr>
              <a:t> </a:t>
            </a:r>
            <a:r>
              <a:rPr lang="ru-RU" dirty="0" smtClean="0">
                <a:solidFill>
                  <a:schemeClr val="bg1"/>
                </a:solidFill>
              </a:rPr>
              <a:t>листа и </a:t>
            </a:r>
            <a:r>
              <a:rPr lang="ru-RU" dirty="0">
                <a:solidFill>
                  <a:schemeClr val="bg1"/>
                </a:solidFill>
              </a:rPr>
              <a:t>акредитовани посматрачи. </a:t>
            </a:r>
          </a:p>
          <a:p>
            <a:r>
              <a:rPr lang="ru-RU" dirty="0">
                <a:solidFill>
                  <a:schemeClr val="bg1"/>
                </a:solidFill>
              </a:rPr>
              <a:t>Изборни материјал се </a:t>
            </a:r>
            <a:r>
              <a:rPr lang="ru-RU" dirty="0" err="1">
                <a:solidFill>
                  <a:schemeClr val="bg1"/>
                </a:solidFill>
              </a:rPr>
              <a:t>доставља</a:t>
            </a:r>
            <a:r>
              <a:rPr lang="ru-RU" dirty="0">
                <a:solidFill>
                  <a:schemeClr val="bg1"/>
                </a:solidFill>
              </a:rPr>
              <a:t> </a:t>
            </a:r>
            <a:r>
              <a:rPr lang="ru-RU" dirty="0" err="1" smtClean="0">
                <a:solidFill>
                  <a:schemeClr val="bg1"/>
                </a:solidFill>
              </a:rPr>
              <a:t>изборној</a:t>
            </a:r>
            <a:r>
              <a:rPr lang="ru-RU" dirty="0" smtClean="0">
                <a:solidFill>
                  <a:schemeClr val="bg1"/>
                </a:solidFill>
              </a:rPr>
              <a:t> </a:t>
            </a:r>
            <a:r>
              <a:rPr lang="ru-RU" dirty="0">
                <a:solidFill>
                  <a:schemeClr val="bg1"/>
                </a:solidFill>
              </a:rPr>
              <a:t>комисији без одлагања, а најкасније у року од 12 часова од затварања бирачког места. </a:t>
            </a:r>
          </a:p>
          <a:p>
            <a:endParaRPr lang="en-US" dirty="0"/>
          </a:p>
        </p:txBody>
      </p:sp>
    </p:spTree>
    <p:extLst>
      <p:ext uri="{BB962C8B-B14F-4D97-AF65-F5344CB8AC3E}">
        <p14:creationId xmlns:p14="http://schemas.microsoft.com/office/powerpoint/2010/main" val="29638974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64308"/>
            <a:ext cx="10515600" cy="5512655"/>
          </a:xfrm>
        </p:spPr>
        <p:txBody>
          <a:bodyPr>
            <a:normAutofit/>
          </a:bodyPr>
          <a:lstStyle/>
          <a:p>
            <a:pPr marL="0" indent="0">
              <a:buNone/>
            </a:pPr>
            <a:r>
              <a:rPr lang="ru-RU" dirty="0" err="1">
                <a:solidFill>
                  <a:schemeClr val="bg1"/>
                </a:solidFill>
              </a:rPr>
              <a:t>И</a:t>
            </a:r>
            <a:r>
              <a:rPr lang="ru-RU" dirty="0" err="1" smtClean="0">
                <a:solidFill>
                  <a:schemeClr val="bg1"/>
                </a:solidFill>
              </a:rPr>
              <a:t>зборној</a:t>
            </a:r>
            <a:r>
              <a:rPr lang="ru-RU" dirty="0" smtClean="0">
                <a:solidFill>
                  <a:schemeClr val="bg1"/>
                </a:solidFill>
              </a:rPr>
              <a:t> </a:t>
            </a:r>
            <a:r>
              <a:rPr lang="ru-RU" dirty="0">
                <a:solidFill>
                  <a:schemeClr val="bg1"/>
                </a:solidFill>
              </a:rPr>
              <a:t>комисији </a:t>
            </a:r>
            <a:r>
              <a:rPr lang="ru-RU" dirty="0" smtClean="0">
                <a:solidFill>
                  <a:schemeClr val="bg1"/>
                </a:solidFill>
              </a:rPr>
              <a:t>се </a:t>
            </a:r>
            <a:r>
              <a:rPr lang="ru-RU" dirty="0" err="1" smtClean="0">
                <a:solidFill>
                  <a:schemeClr val="bg1"/>
                </a:solidFill>
              </a:rPr>
              <a:t>предаје</a:t>
            </a:r>
            <a:r>
              <a:rPr lang="ru-RU" dirty="0" smtClean="0">
                <a:solidFill>
                  <a:schemeClr val="bg1"/>
                </a:solidFill>
              </a:rPr>
              <a:t> </a:t>
            </a:r>
            <a:r>
              <a:rPr lang="ru-RU" dirty="0" err="1" smtClean="0">
                <a:solidFill>
                  <a:schemeClr val="bg1"/>
                </a:solidFill>
              </a:rPr>
              <a:t>следећи</a:t>
            </a:r>
            <a:r>
              <a:rPr lang="ru-RU" dirty="0" smtClean="0">
                <a:solidFill>
                  <a:schemeClr val="bg1"/>
                </a:solidFill>
              </a:rPr>
              <a:t> </a:t>
            </a:r>
            <a:r>
              <a:rPr lang="ru-RU" dirty="0">
                <a:solidFill>
                  <a:schemeClr val="bg1"/>
                </a:solidFill>
              </a:rPr>
              <a:t>изборни материјал: </a:t>
            </a:r>
          </a:p>
          <a:p>
            <a:r>
              <a:rPr lang="ru-RU" dirty="0" smtClean="0">
                <a:solidFill>
                  <a:schemeClr val="bg1"/>
                </a:solidFill>
              </a:rPr>
              <a:t>први </a:t>
            </a:r>
            <a:r>
              <a:rPr lang="ru-RU" dirty="0">
                <a:solidFill>
                  <a:schemeClr val="bg1"/>
                </a:solidFill>
              </a:rPr>
              <a:t>(оригинални) </a:t>
            </a:r>
            <a:r>
              <a:rPr lang="ru-RU" dirty="0" err="1" smtClean="0">
                <a:solidFill>
                  <a:schemeClr val="bg1"/>
                </a:solidFill>
              </a:rPr>
              <a:t>примерак</a:t>
            </a:r>
            <a:r>
              <a:rPr lang="ru-RU" dirty="0" smtClean="0">
                <a:solidFill>
                  <a:schemeClr val="bg1"/>
                </a:solidFill>
              </a:rPr>
              <a:t> </a:t>
            </a:r>
            <a:r>
              <a:rPr lang="ru-RU" dirty="0" err="1">
                <a:solidFill>
                  <a:schemeClr val="bg1"/>
                </a:solidFill>
              </a:rPr>
              <a:t>З</a:t>
            </a:r>
            <a:r>
              <a:rPr lang="ru-RU" dirty="0" err="1" smtClean="0">
                <a:solidFill>
                  <a:schemeClr val="bg1"/>
                </a:solidFill>
              </a:rPr>
              <a:t>аписника</a:t>
            </a:r>
            <a:r>
              <a:rPr lang="ru-RU" dirty="0" smtClean="0">
                <a:solidFill>
                  <a:schemeClr val="bg1"/>
                </a:solidFill>
              </a:rPr>
              <a:t> </a:t>
            </a:r>
            <a:r>
              <a:rPr lang="ru-RU" dirty="0">
                <a:solidFill>
                  <a:schemeClr val="bg1"/>
                </a:solidFill>
              </a:rPr>
              <a:t>о раду бирачког одбора на српском језику и ћириличком писму и на сваком језику и писму националне мањине који је у службеној употреби у јединици </a:t>
            </a:r>
            <a:r>
              <a:rPr lang="ru-RU" dirty="0" err="1">
                <a:solidFill>
                  <a:schemeClr val="bg1"/>
                </a:solidFill>
              </a:rPr>
              <a:t>локалне</a:t>
            </a:r>
            <a:r>
              <a:rPr lang="ru-RU" dirty="0">
                <a:solidFill>
                  <a:schemeClr val="bg1"/>
                </a:solidFill>
              </a:rPr>
              <a:t> </a:t>
            </a:r>
            <a:r>
              <a:rPr lang="ru-RU" dirty="0" err="1" smtClean="0">
                <a:solidFill>
                  <a:schemeClr val="bg1"/>
                </a:solidFill>
              </a:rPr>
              <a:t>самоуправе</a:t>
            </a:r>
            <a:endParaRPr lang="ru-RU" dirty="0" smtClean="0">
              <a:solidFill>
                <a:schemeClr val="bg1"/>
              </a:solidFill>
            </a:endParaRPr>
          </a:p>
          <a:p>
            <a:r>
              <a:rPr lang="ru-RU" dirty="0">
                <a:solidFill>
                  <a:schemeClr val="bg1"/>
                </a:solidFill>
              </a:rPr>
              <a:t>посебне </a:t>
            </a:r>
            <a:r>
              <a:rPr lang="ru-RU" dirty="0" err="1">
                <a:solidFill>
                  <a:schemeClr val="bg1"/>
                </a:solidFill>
              </a:rPr>
              <a:t>исправе</a:t>
            </a:r>
            <a:r>
              <a:rPr lang="ru-RU" dirty="0">
                <a:solidFill>
                  <a:schemeClr val="bg1"/>
                </a:solidFill>
              </a:rPr>
              <a:t> </a:t>
            </a:r>
            <a:r>
              <a:rPr lang="ru-RU" dirty="0" err="1">
                <a:solidFill>
                  <a:schemeClr val="bg1"/>
                </a:solidFill>
              </a:rPr>
              <a:t>са</a:t>
            </a:r>
            <a:r>
              <a:rPr lang="ru-RU" dirty="0">
                <a:solidFill>
                  <a:schemeClr val="bg1"/>
                </a:solidFill>
              </a:rPr>
              <a:t> </a:t>
            </a:r>
            <a:r>
              <a:rPr lang="ru-RU" dirty="0" err="1">
                <a:solidFill>
                  <a:schemeClr val="bg1"/>
                </a:solidFill>
              </a:rPr>
              <a:t>примедбама</a:t>
            </a:r>
            <a:r>
              <a:rPr lang="ru-RU" dirty="0">
                <a:solidFill>
                  <a:schemeClr val="bg1"/>
                </a:solidFill>
              </a:rPr>
              <a:t> </a:t>
            </a:r>
            <a:r>
              <a:rPr lang="ru-RU" dirty="0" err="1">
                <a:solidFill>
                  <a:schemeClr val="bg1"/>
                </a:solidFill>
              </a:rPr>
              <a:t>чланова</a:t>
            </a:r>
            <a:r>
              <a:rPr lang="ru-RU" dirty="0">
                <a:solidFill>
                  <a:schemeClr val="bg1"/>
                </a:solidFill>
              </a:rPr>
              <a:t> </a:t>
            </a:r>
            <a:r>
              <a:rPr lang="ru-RU" dirty="0" err="1">
                <a:solidFill>
                  <a:schemeClr val="bg1"/>
                </a:solidFill>
              </a:rPr>
              <a:t>бирачких</a:t>
            </a:r>
            <a:r>
              <a:rPr lang="ru-RU" dirty="0">
                <a:solidFill>
                  <a:schemeClr val="bg1"/>
                </a:solidFill>
              </a:rPr>
              <a:t> </a:t>
            </a:r>
            <a:r>
              <a:rPr lang="ru-RU" dirty="0" err="1">
                <a:solidFill>
                  <a:schemeClr val="bg1"/>
                </a:solidFill>
              </a:rPr>
              <a:t>одбора</a:t>
            </a:r>
            <a:r>
              <a:rPr lang="ru-RU" dirty="0">
                <a:solidFill>
                  <a:schemeClr val="bg1"/>
                </a:solidFill>
              </a:rPr>
              <a:t> из тачке 15.1. </a:t>
            </a:r>
            <a:r>
              <a:rPr lang="ru-RU" dirty="0" err="1">
                <a:solidFill>
                  <a:schemeClr val="bg1"/>
                </a:solidFill>
              </a:rPr>
              <a:t>Записника</a:t>
            </a:r>
            <a:r>
              <a:rPr lang="ru-RU" dirty="0">
                <a:solidFill>
                  <a:schemeClr val="bg1"/>
                </a:solidFill>
              </a:rPr>
              <a:t> о раду, </a:t>
            </a:r>
            <a:r>
              <a:rPr lang="ru-RU" dirty="0" err="1">
                <a:solidFill>
                  <a:schemeClr val="bg1"/>
                </a:solidFill>
              </a:rPr>
              <a:t>ако</a:t>
            </a:r>
            <a:r>
              <a:rPr lang="ru-RU" dirty="0">
                <a:solidFill>
                  <a:schemeClr val="bg1"/>
                </a:solidFill>
              </a:rPr>
              <a:t> су </a:t>
            </a:r>
            <a:r>
              <a:rPr lang="ru-RU" dirty="0" err="1">
                <a:solidFill>
                  <a:schemeClr val="bg1"/>
                </a:solidFill>
              </a:rPr>
              <a:t>сачињене</a:t>
            </a:r>
            <a:endParaRPr lang="ru-RU" dirty="0">
              <a:solidFill>
                <a:schemeClr val="bg1"/>
              </a:solidFill>
            </a:endParaRPr>
          </a:p>
          <a:p>
            <a:r>
              <a:rPr lang="ru-RU" dirty="0" err="1" smtClean="0">
                <a:solidFill>
                  <a:schemeClr val="bg1"/>
                </a:solidFill>
              </a:rPr>
              <a:t>први</a:t>
            </a:r>
            <a:r>
              <a:rPr lang="ru-RU" dirty="0" smtClean="0">
                <a:solidFill>
                  <a:schemeClr val="bg1"/>
                </a:solidFill>
              </a:rPr>
              <a:t> </a:t>
            </a:r>
            <a:r>
              <a:rPr lang="ru-RU" dirty="0">
                <a:solidFill>
                  <a:schemeClr val="bg1"/>
                </a:solidFill>
              </a:rPr>
              <a:t>(оригинални) </a:t>
            </a:r>
            <a:r>
              <a:rPr lang="ru-RU" dirty="0" err="1" smtClean="0">
                <a:solidFill>
                  <a:schemeClr val="bg1"/>
                </a:solidFill>
              </a:rPr>
              <a:t>примерак</a:t>
            </a:r>
            <a:r>
              <a:rPr lang="ru-RU" dirty="0" smtClean="0">
                <a:solidFill>
                  <a:schemeClr val="bg1"/>
                </a:solidFill>
              </a:rPr>
              <a:t> </a:t>
            </a:r>
            <a:r>
              <a:rPr lang="ru-RU" dirty="0" err="1" smtClean="0">
                <a:solidFill>
                  <a:schemeClr val="bg1"/>
                </a:solidFill>
              </a:rPr>
              <a:t>записника</a:t>
            </a:r>
            <a:r>
              <a:rPr lang="ru-RU" dirty="0" smtClean="0">
                <a:solidFill>
                  <a:schemeClr val="bg1"/>
                </a:solidFill>
              </a:rPr>
              <a:t> </a:t>
            </a:r>
            <a:r>
              <a:rPr lang="ru-RU" dirty="0">
                <a:solidFill>
                  <a:schemeClr val="bg1"/>
                </a:solidFill>
              </a:rPr>
              <a:t>о посматрачима рада </a:t>
            </a:r>
            <a:r>
              <a:rPr lang="ru-RU" dirty="0" err="1">
                <a:solidFill>
                  <a:schemeClr val="bg1"/>
                </a:solidFill>
              </a:rPr>
              <a:t>бирачког</a:t>
            </a:r>
            <a:r>
              <a:rPr lang="ru-RU" dirty="0">
                <a:solidFill>
                  <a:schemeClr val="bg1"/>
                </a:solidFill>
              </a:rPr>
              <a:t> </a:t>
            </a:r>
            <a:r>
              <a:rPr lang="ru-RU" dirty="0" err="1" smtClean="0">
                <a:solidFill>
                  <a:schemeClr val="bg1"/>
                </a:solidFill>
              </a:rPr>
              <a:t>одбора</a:t>
            </a:r>
            <a:r>
              <a:rPr lang="ru-RU" dirty="0" smtClean="0">
                <a:solidFill>
                  <a:schemeClr val="bg1"/>
                </a:solidFill>
              </a:rPr>
              <a:t> (</a:t>
            </a:r>
            <a:r>
              <a:rPr lang="ru-RU" dirty="0" err="1" smtClean="0">
                <a:solidFill>
                  <a:schemeClr val="bg1"/>
                </a:solidFill>
              </a:rPr>
              <a:t>уколико</a:t>
            </a:r>
            <a:r>
              <a:rPr lang="ru-RU" dirty="0" smtClean="0">
                <a:solidFill>
                  <a:schemeClr val="bg1"/>
                </a:solidFill>
              </a:rPr>
              <a:t> </a:t>
            </a:r>
            <a:r>
              <a:rPr lang="ru-RU" dirty="0" err="1" smtClean="0">
                <a:solidFill>
                  <a:schemeClr val="bg1"/>
                </a:solidFill>
              </a:rPr>
              <a:t>је</a:t>
            </a:r>
            <a:r>
              <a:rPr lang="ru-RU" dirty="0" smtClean="0">
                <a:solidFill>
                  <a:schemeClr val="bg1"/>
                </a:solidFill>
              </a:rPr>
              <a:t> изборна комисија прописала </a:t>
            </a:r>
            <a:r>
              <a:rPr lang="ru-RU" dirty="0" err="1" smtClean="0">
                <a:solidFill>
                  <a:schemeClr val="bg1"/>
                </a:solidFill>
              </a:rPr>
              <a:t>овај</a:t>
            </a:r>
            <a:r>
              <a:rPr lang="ru-RU" dirty="0" smtClean="0">
                <a:solidFill>
                  <a:schemeClr val="bg1"/>
                </a:solidFill>
              </a:rPr>
              <a:t> </a:t>
            </a:r>
            <a:r>
              <a:rPr lang="ru-RU" dirty="0" err="1" smtClean="0">
                <a:solidFill>
                  <a:schemeClr val="bg1"/>
                </a:solidFill>
              </a:rPr>
              <a:t>образац</a:t>
            </a:r>
            <a:r>
              <a:rPr lang="ru-RU" dirty="0" smtClean="0">
                <a:solidFill>
                  <a:schemeClr val="bg1"/>
                </a:solidFill>
              </a:rPr>
              <a:t>)</a:t>
            </a:r>
          </a:p>
          <a:p>
            <a:r>
              <a:rPr lang="ru-RU" dirty="0" smtClean="0">
                <a:solidFill>
                  <a:schemeClr val="bg1"/>
                </a:solidFill>
              </a:rPr>
              <a:t>извод </a:t>
            </a:r>
            <a:r>
              <a:rPr lang="ru-RU" dirty="0">
                <a:solidFill>
                  <a:schemeClr val="bg1"/>
                </a:solidFill>
              </a:rPr>
              <a:t>из бирачког списка по којем се гласало на бирачком месту </a:t>
            </a:r>
            <a:r>
              <a:rPr lang="ru-RU" dirty="0" smtClean="0">
                <a:solidFill>
                  <a:schemeClr val="bg1"/>
                </a:solidFill>
              </a:rPr>
              <a:t>и </a:t>
            </a:r>
            <a:r>
              <a:rPr lang="ru-RU" dirty="0" err="1" smtClean="0">
                <a:solidFill>
                  <a:schemeClr val="bg1"/>
                </a:solidFill>
              </a:rPr>
              <a:t>евентуални</a:t>
            </a:r>
            <a:r>
              <a:rPr lang="ru-RU" dirty="0" smtClean="0">
                <a:solidFill>
                  <a:schemeClr val="bg1"/>
                </a:solidFill>
              </a:rPr>
              <a:t> </a:t>
            </a:r>
            <a:r>
              <a:rPr lang="ru-RU" dirty="0" err="1" smtClean="0">
                <a:solidFill>
                  <a:schemeClr val="bg1"/>
                </a:solidFill>
              </a:rPr>
              <a:t>списак</a:t>
            </a:r>
            <a:r>
              <a:rPr lang="ru-RU" dirty="0" smtClean="0">
                <a:solidFill>
                  <a:schemeClr val="bg1"/>
                </a:solidFill>
              </a:rPr>
              <a:t> </a:t>
            </a:r>
            <a:r>
              <a:rPr lang="ru-RU" dirty="0" err="1" smtClean="0">
                <a:solidFill>
                  <a:schemeClr val="bg1"/>
                </a:solidFill>
              </a:rPr>
              <a:t>накнадних</a:t>
            </a:r>
            <a:r>
              <a:rPr lang="ru-RU" dirty="0" smtClean="0">
                <a:solidFill>
                  <a:schemeClr val="bg1"/>
                </a:solidFill>
              </a:rPr>
              <a:t> промена у </a:t>
            </a:r>
            <a:r>
              <a:rPr lang="ru-RU" dirty="0" err="1" smtClean="0">
                <a:solidFill>
                  <a:schemeClr val="bg1"/>
                </a:solidFill>
              </a:rPr>
              <a:t>бирачком</a:t>
            </a:r>
            <a:r>
              <a:rPr lang="ru-RU" dirty="0" smtClean="0">
                <a:solidFill>
                  <a:schemeClr val="bg1"/>
                </a:solidFill>
              </a:rPr>
              <a:t> списку</a:t>
            </a:r>
            <a:endParaRPr lang="ru-RU" dirty="0">
              <a:solidFill>
                <a:schemeClr val="bg1"/>
              </a:solidFill>
            </a:endParaRPr>
          </a:p>
          <a:p>
            <a:pPr marL="0" indent="0">
              <a:buNone/>
            </a:pPr>
            <a:endParaRPr lang="en-US" dirty="0"/>
          </a:p>
        </p:txBody>
      </p:sp>
    </p:spTree>
    <p:extLst>
      <p:ext uri="{BB962C8B-B14F-4D97-AF65-F5344CB8AC3E}">
        <p14:creationId xmlns:p14="http://schemas.microsoft.com/office/powerpoint/2010/main" val="428255869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93969"/>
            <a:ext cx="10515600" cy="5582994"/>
          </a:xfrm>
        </p:spPr>
        <p:txBody>
          <a:bodyPr>
            <a:normAutofit fontScale="92500"/>
          </a:bodyPr>
          <a:lstStyle/>
          <a:p>
            <a:r>
              <a:rPr lang="ru-RU" dirty="0" smtClean="0">
                <a:solidFill>
                  <a:schemeClr val="bg1"/>
                </a:solidFill>
              </a:rPr>
              <a:t>коверат </a:t>
            </a:r>
            <a:r>
              <a:rPr lang="ru-RU" dirty="0">
                <a:solidFill>
                  <a:schemeClr val="bg1"/>
                </a:solidFill>
              </a:rPr>
              <a:t>у којем је Контролни лист за проверу исправности гласачке кутије запечаћен налепницом </a:t>
            </a:r>
          </a:p>
          <a:p>
            <a:r>
              <a:rPr lang="ru-RU" dirty="0" smtClean="0">
                <a:solidFill>
                  <a:schemeClr val="bg1"/>
                </a:solidFill>
              </a:rPr>
              <a:t>коверат </a:t>
            </a:r>
            <a:r>
              <a:rPr lang="ru-RU" dirty="0">
                <a:solidFill>
                  <a:schemeClr val="bg1"/>
                </a:solidFill>
              </a:rPr>
              <a:t>са неупотребљеним гласачким листићима запечаћен </a:t>
            </a:r>
            <a:r>
              <a:rPr lang="ru-RU" dirty="0" err="1">
                <a:solidFill>
                  <a:schemeClr val="bg1"/>
                </a:solidFill>
              </a:rPr>
              <a:t>налепницом</a:t>
            </a:r>
            <a:r>
              <a:rPr lang="ru-RU" dirty="0">
                <a:solidFill>
                  <a:schemeClr val="bg1"/>
                </a:solidFill>
              </a:rPr>
              <a:t> </a:t>
            </a:r>
            <a:endParaRPr lang="ru-RU" dirty="0" smtClean="0">
              <a:solidFill>
                <a:schemeClr val="bg1"/>
              </a:solidFill>
            </a:endParaRPr>
          </a:p>
          <a:p>
            <a:r>
              <a:rPr lang="ru-RU" dirty="0" err="1" smtClean="0">
                <a:solidFill>
                  <a:schemeClr val="bg1"/>
                </a:solidFill>
              </a:rPr>
              <a:t>коверат</a:t>
            </a:r>
            <a:r>
              <a:rPr lang="ru-RU" dirty="0" smtClean="0">
                <a:solidFill>
                  <a:schemeClr val="bg1"/>
                </a:solidFill>
              </a:rPr>
              <a:t> </a:t>
            </a:r>
            <a:r>
              <a:rPr lang="ru-RU" dirty="0" err="1" smtClean="0">
                <a:solidFill>
                  <a:schemeClr val="bg1"/>
                </a:solidFill>
              </a:rPr>
              <a:t>са</a:t>
            </a:r>
            <a:r>
              <a:rPr lang="ru-RU" dirty="0" smtClean="0">
                <a:solidFill>
                  <a:schemeClr val="bg1"/>
                </a:solidFill>
              </a:rPr>
              <a:t> </a:t>
            </a:r>
            <a:r>
              <a:rPr lang="ru-RU" dirty="0" err="1" smtClean="0">
                <a:solidFill>
                  <a:schemeClr val="bg1"/>
                </a:solidFill>
              </a:rPr>
              <a:t>неважећим</a:t>
            </a:r>
            <a:r>
              <a:rPr lang="ru-RU" dirty="0" smtClean="0">
                <a:solidFill>
                  <a:schemeClr val="bg1"/>
                </a:solidFill>
              </a:rPr>
              <a:t> </a:t>
            </a:r>
            <a:r>
              <a:rPr lang="ru-RU" dirty="0" err="1" smtClean="0">
                <a:solidFill>
                  <a:schemeClr val="bg1"/>
                </a:solidFill>
              </a:rPr>
              <a:t>гласачким</a:t>
            </a:r>
            <a:r>
              <a:rPr lang="ru-RU" dirty="0" smtClean="0">
                <a:solidFill>
                  <a:schemeClr val="bg1"/>
                </a:solidFill>
              </a:rPr>
              <a:t> </a:t>
            </a:r>
            <a:r>
              <a:rPr lang="ru-RU" dirty="0" err="1" smtClean="0">
                <a:solidFill>
                  <a:schemeClr val="bg1"/>
                </a:solidFill>
              </a:rPr>
              <a:t>листићима</a:t>
            </a:r>
            <a:r>
              <a:rPr lang="ru-RU" dirty="0" smtClean="0">
                <a:solidFill>
                  <a:schemeClr val="bg1"/>
                </a:solidFill>
              </a:rPr>
              <a:t> </a:t>
            </a:r>
            <a:r>
              <a:rPr lang="ru-RU" dirty="0" err="1" smtClean="0">
                <a:solidFill>
                  <a:schemeClr val="bg1"/>
                </a:solidFill>
              </a:rPr>
              <a:t>запечаћен</a:t>
            </a:r>
            <a:r>
              <a:rPr lang="ru-RU" dirty="0" smtClean="0">
                <a:solidFill>
                  <a:schemeClr val="bg1"/>
                </a:solidFill>
              </a:rPr>
              <a:t> </a:t>
            </a:r>
            <a:r>
              <a:rPr lang="ru-RU" dirty="0" err="1" smtClean="0">
                <a:solidFill>
                  <a:schemeClr val="bg1"/>
                </a:solidFill>
              </a:rPr>
              <a:t>налепницом</a:t>
            </a:r>
            <a:r>
              <a:rPr lang="ru-RU" dirty="0" smtClean="0">
                <a:solidFill>
                  <a:schemeClr val="bg1"/>
                </a:solidFill>
              </a:rPr>
              <a:t> </a:t>
            </a:r>
          </a:p>
          <a:p>
            <a:r>
              <a:rPr lang="ru-RU" dirty="0" err="1" smtClean="0">
                <a:solidFill>
                  <a:schemeClr val="bg1"/>
                </a:solidFill>
              </a:rPr>
              <a:t>коверат</a:t>
            </a:r>
            <a:r>
              <a:rPr lang="ru-RU" dirty="0" smtClean="0">
                <a:solidFill>
                  <a:schemeClr val="bg1"/>
                </a:solidFill>
              </a:rPr>
              <a:t> </a:t>
            </a:r>
            <a:r>
              <a:rPr lang="ru-RU" dirty="0">
                <a:solidFill>
                  <a:schemeClr val="bg1"/>
                </a:solidFill>
              </a:rPr>
              <a:t>са важећим гласачким листићима </a:t>
            </a:r>
            <a:r>
              <a:rPr lang="ru-RU" dirty="0" err="1">
                <a:solidFill>
                  <a:schemeClr val="bg1"/>
                </a:solidFill>
              </a:rPr>
              <a:t>запечаћен</a:t>
            </a:r>
            <a:r>
              <a:rPr lang="ru-RU" dirty="0">
                <a:solidFill>
                  <a:schemeClr val="bg1"/>
                </a:solidFill>
              </a:rPr>
              <a:t> </a:t>
            </a:r>
            <a:r>
              <a:rPr lang="ru-RU" dirty="0" err="1" smtClean="0">
                <a:solidFill>
                  <a:schemeClr val="bg1"/>
                </a:solidFill>
              </a:rPr>
              <a:t>налепницом</a:t>
            </a:r>
            <a:endParaRPr lang="ru-RU" dirty="0">
              <a:solidFill>
                <a:schemeClr val="bg1"/>
              </a:solidFill>
            </a:endParaRPr>
          </a:p>
          <a:p>
            <a:r>
              <a:rPr lang="ru-RU" dirty="0" smtClean="0">
                <a:solidFill>
                  <a:schemeClr val="bg1"/>
                </a:solidFill>
              </a:rPr>
              <a:t>коверат </a:t>
            </a:r>
            <a:r>
              <a:rPr lang="ru-RU" dirty="0">
                <a:solidFill>
                  <a:schemeClr val="bg1"/>
                </a:solidFill>
              </a:rPr>
              <a:t>са потврдама о изборном праву бирача који су гласали ван бирачког места запечаћен налепницом </a:t>
            </a:r>
          </a:p>
          <a:p>
            <a:r>
              <a:rPr lang="ru-RU" dirty="0" smtClean="0">
                <a:solidFill>
                  <a:schemeClr val="bg1"/>
                </a:solidFill>
              </a:rPr>
              <a:t>сигурносну </a:t>
            </a:r>
            <a:r>
              <a:rPr lang="ru-RU" dirty="0">
                <a:solidFill>
                  <a:schemeClr val="bg1"/>
                </a:solidFill>
              </a:rPr>
              <a:t>затворницу која је коришћена за печаћење вреће са изборним материјалом приликом примопредаје изборног материјала </a:t>
            </a:r>
            <a:r>
              <a:rPr lang="ru-RU" dirty="0" err="1">
                <a:solidFill>
                  <a:schemeClr val="bg1"/>
                </a:solidFill>
              </a:rPr>
              <a:t>између</a:t>
            </a:r>
            <a:r>
              <a:rPr lang="ru-RU" dirty="0">
                <a:solidFill>
                  <a:schemeClr val="bg1"/>
                </a:solidFill>
              </a:rPr>
              <a:t> </a:t>
            </a:r>
            <a:r>
              <a:rPr lang="ru-RU" dirty="0" err="1" smtClean="0">
                <a:solidFill>
                  <a:schemeClr val="bg1"/>
                </a:solidFill>
              </a:rPr>
              <a:t>изборне</a:t>
            </a:r>
            <a:r>
              <a:rPr lang="ru-RU" dirty="0" smtClean="0">
                <a:solidFill>
                  <a:schemeClr val="bg1"/>
                </a:solidFill>
              </a:rPr>
              <a:t> </a:t>
            </a:r>
            <a:r>
              <a:rPr lang="ru-RU" dirty="0">
                <a:solidFill>
                  <a:schemeClr val="bg1"/>
                </a:solidFill>
              </a:rPr>
              <a:t>комисије и бирачког одбора пре гласања</a:t>
            </a:r>
          </a:p>
          <a:p>
            <a:r>
              <a:rPr lang="ru-RU" dirty="0" smtClean="0">
                <a:solidFill>
                  <a:schemeClr val="bg1"/>
                </a:solidFill>
              </a:rPr>
              <a:t>по </a:t>
            </a:r>
            <a:r>
              <a:rPr lang="ru-RU" dirty="0">
                <a:solidFill>
                  <a:schemeClr val="bg1"/>
                </a:solidFill>
              </a:rPr>
              <a:t>један примерак евиденције о присуству на бирачком месту чланова и заменика чланова бирачког одбора у сталном и проширеном саставу</a:t>
            </a:r>
          </a:p>
          <a:p>
            <a:endParaRPr lang="en-US" dirty="0"/>
          </a:p>
        </p:txBody>
      </p:sp>
    </p:spTree>
    <p:extLst>
      <p:ext uri="{BB962C8B-B14F-4D97-AF65-F5344CB8AC3E}">
        <p14:creationId xmlns:p14="http://schemas.microsoft.com/office/powerpoint/2010/main" val="34219640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0278"/>
            <a:ext cx="10515600" cy="5426686"/>
          </a:xfrm>
        </p:spPr>
        <p:txBody>
          <a:bodyPr/>
          <a:lstStyle/>
          <a:p>
            <a:r>
              <a:rPr lang="sr-Cyrl-RS" dirty="0">
                <a:solidFill>
                  <a:schemeClr val="bg1"/>
                </a:solidFill>
              </a:rPr>
              <a:t>Пошто се обави примопредаја изборног материјала, врећу у коју је стављен изборни материјал, </a:t>
            </a:r>
            <a:r>
              <a:rPr lang="sr-Cyrl-RS" dirty="0" smtClean="0">
                <a:solidFill>
                  <a:schemeClr val="bg1"/>
                </a:solidFill>
              </a:rPr>
              <a:t>изборна </a:t>
            </a:r>
            <a:r>
              <a:rPr lang="sr-Cyrl-RS" dirty="0">
                <a:solidFill>
                  <a:schemeClr val="bg1"/>
                </a:solidFill>
              </a:rPr>
              <a:t>комисија печати сигурносном затворницом, чији се серијски број уписује у записник о примопредаји изборног </a:t>
            </a:r>
            <a:r>
              <a:rPr lang="sr-Cyrl-RS" dirty="0" smtClean="0">
                <a:solidFill>
                  <a:schemeClr val="bg1"/>
                </a:solidFill>
              </a:rPr>
              <a:t>материјала после гласања. </a:t>
            </a:r>
            <a:endParaRPr lang="en-US" dirty="0">
              <a:solidFill>
                <a:schemeClr val="bg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8629" y="2538037"/>
            <a:ext cx="4875415" cy="3638927"/>
          </a:xfrm>
          <a:prstGeom prst="rect">
            <a:avLst/>
          </a:prstGeom>
        </p:spPr>
      </p:pic>
    </p:spTree>
    <p:extLst>
      <p:ext uri="{BB962C8B-B14F-4D97-AF65-F5344CB8AC3E}">
        <p14:creationId xmlns:p14="http://schemas.microsoft.com/office/powerpoint/2010/main" val="131125558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4753" y="593969"/>
            <a:ext cx="10515600" cy="5614256"/>
          </a:xfrm>
        </p:spPr>
        <p:txBody>
          <a:bodyPr>
            <a:normAutofit fontScale="92500" lnSpcReduction="10000"/>
          </a:bodyPr>
          <a:lstStyle/>
          <a:p>
            <a:pPr marL="0" indent="0">
              <a:buNone/>
            </a:pPr>
            <a:r>
              <a:rPr lang="ru-RU" dirty="0">
                <a:solidFill>
                  <a:schemeClr val="bg1"/>
                </a:solidFill>
              </a:rPr>
              <a:t>Печаћењу вреће обавезно присуствују чланови бирачког одбора који су предали материјал.</a:t>
            </a:r>
          </a:p>
          <a:p>
            <a:pPr marL="0" indent="0">
              <a:buNone/>
            </a:pPr>
            <a:r>
              <a:rPr lang="ru-RU" dirty="0">
                <a:solidFill>
                  <a:schemeClr val="bg1"/>
                </a:solidFill>
              </a:rPr>
              <a:t>Након предаје наведеног изборног </a:t>
            </a:r>
            <a:r>
              <a:rPr lang="ru-RU" dirty="0" err="1">
                <a:solidFill>
                  <a:schemeClr val="bg1"/>
                </a:solidFill>
              </a:rPr>
              <a:t>материјала</a:t>
            </a:r>
            <a:r>
              <a:rPr lang="ru-RU" dirty="0">
                <a:solidFill>
                  <a:schemeClr val="bg1"/>
                </a:solidFill>
              </a:rPr>
              <a:t> </a:t>
            </a:r>
            <a:r>
              <a:rPr lang="ru-RU" dirty="0" err="1" smtClean="0">
                <a:solidFill>
                  <a:schemeClr val="bg1"/>
                </a:solidFill>
              </a:rPr>
              <a:t>изборној</a:t>
            </a:r>
            <a:r>
              <a:rPr lang="ru-RU" dirty="0" smtClean="0">
                <a:solidFill>
                  <a:schemeClr val="bg1"/>
                </a:solidFill>
              </a:rPr>
              <a:t> </a:t>
            </a:r>
            <a:r>
              <a:rPr lang="ru-RU" dirty="0">
                <a:solidFill>
                  <a:schemeClr val="bg1"/>
                </a:solidFill>
              </a:rPr>
              <a:t>комисији, бирачки одбор предаје општинској или градској управи </a:t>
            </a:r>
            <a:r>
              <a:rPr lang="ru-RU" dirty="0" err="1">
                <a:solidFill>
                  <a:schemeClr val="bg1"/>
                </a:solidFill>
              </a:rPr>
              <a:t>остали</a:t>
            </a:r>
            <a:r>
              <a:rPr lang="ru-RU" dirty="0">
                <a:solidFill>
                  <a:schemeClr val="bg1"/>
                </a:solidFill>
              </a:rPr>
              <a:t> </a:t>
            </a:r>
            <a:r>
              <a:rPr lang="ru-RU" dirty="0" err="1" smtClean="0">
                <a:solidFill>
                  <a:schemeClr val="bg1"/>
                </a:solidFill>
              </a:rPr>
              <a:t>материјал</a:t>
            </a:r>
            <a:r>
              <a:rPr lang="ru-RU" dirty="0">
                <a:solidFill>
                  <a:schemeClr val="bg1"/>
                </a:solidFill>
              </a:rPr>
              <a:t>: </a:t>
            </a:r>
          </a:p>
          <a:p>
            <a:r>
              <a:rPr lang="ru-RU" dirty="0" err="1" smtClean="0">
                <a:solidFill>
                  <a:schemeClr val="bg1"/>
                </a:solidFill>
              </a:rPr>
              <a:t>Гласачку</a:t>
            </a:r>
            <a:r>
              <a:rPr lang="ru-RU" dirty="0" smtClean="0">
                <a:solidFill>
                  <a:schemeClr val="bg1"/>
                </a:solidFill>
              </a:rPr>
              <a:t> </a:t>
            </a:r>
            <a:r>
              <a:rPr lang="ru-RU" dirty="0" err="1" smtClean="0">
                <a:solidFill>
                  <a:schemeClr val="bg1"/>
                </a:solidFill>
              </a:rPr>
              <a:t>кутију</a:t>
            </a:r>
            <a:r>
              <a:rPr lang="ru-RU" dirty="0" smtClean="0">
                <a:solidFill>
                  <a:schemeClr val="bg1"/>
                </a:solidFill>
              </a:rPr>
              <a:t> </a:t>
            </a:r>
            <a:endParaRPr lang="ru-RU" dirty="0">
              <a:solidFill>
                <a:schemeClr val="bg1"/>
              </a:solidFill>
            </a:endParaRPr>
          </a:p>
          <a:p>
            <a:r>
              <a:rPr lang="ru-RU" dirty="0" smtClean="0">
                <a:solidFill>
                  <a:schemeClr val="bg1"/>
                </a:solidFill>
              </a:rPr>
              <a:t>Спрејове </a:t>
            </a:r>
            <a:r>
              <a:rPr lang="ru-RU" dirty="0">
                <a:solidFill>
                  <a:schemeClr val="bg1"/>
                </a:solidFill>
              </a:rPr>
              <a:t>за обележавање прста бирача </a:t>
            </a:r>
          </a:p>
          <a:p>
            <a:r>
              <a:rPr lang="ru-RU" dirty="0" smtClean="0">
                <a:solidFill>
                  <a:schemeClr val="bg1"/>
                </a:solidFill>
              </a:rPr>
              <a:t>УВ </a:t>
            </a:r>
            <a:r>
              <a:rPr lang="ru-RU" dirty="0">
                <a:solidFill>
                  <a:schemeClr val="bg1"/>
                </a:solidFill>
              </a:rPr>
              <a:t>лампе </a:t>
            </a:r>
          </a:p>
          <a:p>
            <a:r>
              <a:rPr lang="ru-RU" dirty="0" smtClean="0">
                <a:solidFill>
                  <a:schemeClr val="bg1"/>
                </a:solidFill>
              </a:rPr>
              <a:t>Параване </a:t>
            </a:r>
            <a:endParaRPr lang="ru-RU" dirty="0">
              <a:solidFill>
                <a:schemeClr val="bg1"/>
              </a:solidFill>
            </a:endParaRPr>
          </a:p>
          <a:p>
            <a:r>
              <a:rPr lang="ru-RU" dirty="0" smtClean="0">
                <a:solidFill>
                  <a:schemeClr val="bg1"/>
                </a:solidFill>
              </a:rPr>
              <a:t>По </a:t>
            </a:r>
            <a:r>
              <a:rPr lang="ru-RU" dirty="0">
                <a:solidFill>
                  <a:schemeClr val="bg1"/>
                </a:solidFill>
              </a:rPr>
              <a:t>један примерак евиденције о присутности на бирачком месту чланова и заменика чланова бирачког одбора у сталном и проширеном саставу </a:t>
            </a:r>
          </a:p>
          <a:p>
            <a:r>
              <a:rPr lang="ru-RU" dirty="0" smtClean="0">
                <a:solidFill>
                  <a:schemeClr val="bg1"/>
                </a:solidFill>
              </a:rPr>
              <a:t>Идентификационе </a:t>
            </a:r>
            <a:r>
              <a:rPr lang="ru-RU" dirty="0">
                <a:solidFill>
                  <a:schemeClr val="bg1"/>
                </a:solidFill>
              </a:rPr>
              <a:t>картице чланова бирачког </a:t>
            </a:r>
            <a:r>
              <a:rPr lang="ru-RU" dirty="0" err="1">
                <a:solidFill>
                  <a:schemeClr val="bg1"/>
                </a:solidFill>
              </a:rPr>
              <a:t>одбора</a:t>
            </a:r>
            <a:r>
              <a:rPr lang="ru-RU" dirty="0">
                <a:solidFill>
                  <a:schemeClr val="bg1"/>
                </a:solidFill>
              </a:rPr>
              <a:t> </a:t>
            </a:r>
            <a:r>
              <a:rPr lang="ru-RU" dirty="0" err="1" smtClean="0">
                <a:solidFill>
                  <a:schemeClr val="bg1"/>
                </a:solidFill>
              </a:rPr>
              <a:t>са</a:t>
            </a:r>
            <a:r>
              <a:rPr lang="ru-RU" dirty="0" smtClean="0">
                <a:solidFill>
                  <a:schemeClr val="bg1"/>
                </a:solidFill>
              </a:rPr>
              <a:t> </a:t>
            </a:r>
            <a:r>
              <a:rPr lang="ru-RU" dirty="0" err="1" smtClean="0">
                <a:solidFill>
                  <a:schemeClr val="bg1"/>
                </a:solidFill>
              </a:rPr>
              <a:t>штипаљкама</a:t>
            </a:r>
            <a:endParaRPr lang="ru-RU" dirty="0">
              <a:solidFill>
                <a:schemeClr val="bg1"/>
              </a:solidFill>
            </a:endParaRPr>
          </a:p>
          <a:p>
            <a:r>
              <a:rPr lang="ru-RU" dirty="0" smtClean="0">
                <a:solidFill>
                  <a:schemeClr val="bg1"/>
                </a:solidFill>
              </a:rPr>
              <a:t>Прибор </a:t>
            </a:r>
            <a:r>
              <a:rPr lang="ru-RU" dirty="0">
                <a:solidFill>
                  <a:schemeClr val="bg1"/>
                </a:solidFill>
              </a:rPr>
              <a:t>за писање, маказе и др. </a:t>
            </a:r>
          </a:p>
          <a:p>
            <a:endParaRPr lang="en-US" dirty="0"/>
          </a:p>
        </p:txBody>
      </p:sp>
    </p:spTree>
    <p:extLst>
      <p:ext uri="{BB962C8B-B14F-4D97-AF65-F5344CB8AC3E}">
        <p14:creationId xmlns:p14="http://schemas.microsoft.com/office/powerpoint/2010/main" val="34209801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3247</TotalTime>
  <Words>7326</Words>
  <Application>Microsoft Office PowerPoint</Application>
  <PresentationFormat>Widescreen</PresentationFormat>
  <Paragraphs>428</Paragraphs>
  <Slides>104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104</vt:i4>
      </vt:variant>
    </vt:vector>
  </HeadingPairs>
  <TitlesOfParts>
    <vt:vector size="109" baseType="lpstr">
      <vt:lpstr>Arial</vt:lpstr>
      <vt:lpstr>Calibri</vt:lpstr>
      <vt:lpstr>Calibri Light</vt:lpstr>
      <vt:lpstr>Times New Roman</vt:lpstr>
      <vt:lpstr>Office Theme</vt:lpstr>
      <vt:lpstr>ОБУКA ЗА РАД  БИРАЧКИХ ОДБОРА НА СПРОВОЂЕЊУ ЛОКАЛНИХ ИЗБОРА</vt:lpstr>
      <vt:lpstr>  НАДЛЕЖНОСТ И САСТАВ ОРГАНА ЗА СПРОВОЂЕЊЕ ИЗБОРА   </vt:lpstr>
      <vt:lpstr>Бирачки одбор</vt:lpstr>
      <vt:lpstr>PowerPoint Presentation</vt:lpstr>
      <vt:lpstr>PowerPoint Presentation</vt:lpstr>
      <vt:lpstr>PowerPoint Presentation</vt:lpstr>
      <vt:lpstr>PowerPoint Presentation</vt:lpstr>
      <vt:lpstr>PowerPoint Presentation</vt:lpstr>
      <vt:lpstr>ПРИМОПРЕДАЈА Изборног МАТЕРИЈАЛА ПРЕ ГЛАСАЊА</vt:lpstr>
      <vt:lpstr>PowerPoint Presentation</vt:lpstr>
      <vt:lpstr>PowerPoint Presentation</vt:lpstr>
      <vt:lpstr>PowerPoint Presentation</vt:lpstr>
      <vt:lpstr>PowerPoint Presentation</vt:lpstr>
      <vt:lpstr>Припрема за почетак гласања</vt:lpstr>
      <vt:lpstr>PowerPoint Presentation</vt:lpstr>
      <vt:lpstr>Уређење бирачког места и просторије за гласање </vt:lpstr>
      <vt:lpstr>PowerPoint Presentation</vt:lpstr>
      <vt:lpstr>PowerPoint Presentation</vt:lpstr>
      <vt:lpstr>PowerPoint Presentation</vt:lpstr>
      <vt:lpstr>PowerPoint Presentation</vt:lpstr>
      <vt:lpstr>PowerPoint Presentation</vt:lpstr>
      <vt:lpstr>Подела задужења</vt:lpstr>
      <vt:lpstr>PowerPoint Presentation</vt:lpstr>
      <vt:lpstr>PowerPoint Presentation</vt:lpstr>
      <vt:lpstr>PowerPoint Presentation</vt:lpstr>
      <vt:lpstr>4. Отварање бирачког места </vt:lpstr>
      <vt:lpstr>PowerPoint Presentation</vt:lpstr>
      <vt:lpstr>PowerPoint Presentation</vt:lpstr>
      <vt:lpstr>PowerPoint Presentation</vt:lpstr>
      <vt:lpstr>Гласање на бирачком месту </vt:lpstr>
      <vt:lpstr>ПРОЦЕДУРА ГЛАСАЊА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Гласање ван бирачког места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Одржавање реда на бирачком месту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Затварање бирачког места и утврђивање резултата гласања</vt:lpstr>
      <vt:lpstr>Утврђивање резултата гласања</vt:lpstr>
      <vt:lpstr>Прва фаза-поступак попуњавања контролног формулара за проверу логичко-рачунске исправности резултата гласања</vt:lpstr>
      <vt:lpstr>PowerPoint Presentation</vt:lpstr>
      <vt:lpstr>PowerPoint Presentation</vt:lpstr>
      <vt:lpstr>PowerPoint Presentation</vt:lpstr>
      <vt:lpstr>PowerPoint Presentation</vt:lpstr>
      <vt:lpstr>PowerPoint Presentation</vt:lpstr>
      <vt:lpstr>Како разликовати важећи од неважећег гласачког листића? </vt:lpstr>
      <vt:lpstr>Важећи гласачки листић</vt:lpstr>
      <vt:lpstr>Примери важећих гласачких листића</vt:lpstr>
      <vt:lpstr>Примери важећих гласачких листића</vt:lpstr>
      <vt:lpstr>Примери важећих гласачких листића</vt:lpstr>
      <vt:lpstr>PowerPoint Presentation</vt:lpstr>
      <vt:lpstr>PowerPoint Presentation</vt:lpstr>
      <vt:lpstr>Друга фаза - логичко-рачунска контрола исправности утврђених резултата гласања</vt:lpstr>
      <vt:lpstr>PowerPoint Presentation</vt:lpstr>
      <vt:lpstr>PowerPoint Presentation</vt:lpstr>
      <vt:lpstr>PowerPoint Presentation</vt:lpstr>
      <vt:lpstr>Трећа фаза - уписивање резултата гласања у записник о раду бирачког одбора</vt:lpstr>
      <vt:lpstr>PowerPoint Presentation</vt:lpstr>
      <vt:lpstr>PowerPoint Presentation</vt:lpstr>
      <vt:lpstr>PowerPoint Presentation</vt:lpstr>
      <vt:lpstr>PowerPoint Presentation</vt:lpstr>
      <vt:lpstr>Правилно попуњен део Записника о раду бирачког одбора са резултатима гласања на бирачком месту</vt:lpstr>
      <vt:lpstr>Правилно исправљање грешке у записнику о раду бирачког одбора</vt:lpstr>
      <vt:lpstr>Неправилно исправљање грешке у записнику о раду бирачког одбора</vt:lpstr>
      <vt:lpstr>PowerPoint Presentation</vt:lpstr>
      <vt:lpstr>PowerPoint Presentation</vt:lpstr>
      <vt:lpstr>Предаја записника о раду бирачког одбора</vt:lpstr>
      <vt:lpstr>ПАКОВАЊЕ ИЗБОРНОГ МАТЕРИЈАЛА</vt:lpstr>
      <vt:lpstr>PowerPoint Presentation</vt:lpstr>
      <vt:lpstr>Примопредаја материјала изборној комисији после гласања</vt:lpstr>
      <vt:lpstr>PowerPoint Presentation</vt:lpstr>
      <vt:lpstr>PowerPoint Presentation</vt:lpstr>
      <vt:lpstr>PowerPoint Presentation</vt:lpstr>
      <vt:lpstr>PowerPoint Presentation</vt:lpstr>
      <vt:lpstr>КРИВИЧНА ДЕЛА ПРОТИВ ИЗБОРНИХ ПРАВА</vt:lpstr>
      <vt:lpstr>КРИВИЧНА ДЕЛА ПРОТИВ ИЗБОРНИХ ПРАВА</vt:lpstr>
      <vt:lpstr>КРИВИЧНА ДЕЛА ПРОТИВ ИЗБОРНИХ ПРАВА</vt:lpstr>
      <vt:lpstr>КРИВИЧНА ДЕЛА ПРОТИВ ИЗБОРНИХ ПРАВА</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ПРИРУЧНИК ЗА ОБУКУ ЧЛАНОВА БИРАЧКИХ ОДБОРА</dc:title>
  <dc:creator>Marija Drobnjak</dc:creator>
  <cp:lastModifiedBy>Vladimir Dimitrijević</cp:lastModifiedBy>
  <cp:revision>603</cp:revision>
  <cp:lastPrinted>2020-01-15T14:54:03Z</cp:lastPrinted>
  <dcterms:created xsi:type="dcterms:W3CDTF">2020-01-14T11:11:11Z</dcterms:created>
  <dcterms:modified xsi:type="dcterms:W3CDTF">2024-03-26T10:49:00Z</dcterms:modified>
</cp:coreProperties>
</file>